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Poppins" charset="1" panose="00000500000000000000"/>
      <p:regular r:id="rId19"/>
    </p:embeddedFont>
    <p:embeddedFont>
      <p:font typeface="Lato" charset="1" panose="020F0502020204030203"/>
      <p:regular r:id="rId20"/>
    </p:embeddedFont>
    <p:embeddedFont>
      <p:font typeface="Poppins Bold" charset="1" panose="00000800000000000000"/>
      <p:regular r:id="rId21"/>
    </p:embeddedFont>
    <p:embeddedFont>
      <p:font typeface="Lato Bold" charset="1" panose="020F0502020204030203"/>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jpe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jpeg>
</file>

<file path=ppt/media/image25.png>
</file>

<file path=ppt/media/image26.png>
</file>

<file path=ppt/media/image3.svg>
</file>

<file path=ppt/media/image4.png>
</file>

<file path=ppt/media/image5.svg>
</file>

<file path=ppt/media/image6.pn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0.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2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1.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jpeg" Type="http://schemas.openxmlformats.org/officeDocument/2006/relationships/image"/><Relationship Id="rId4" Target="../media/image10.png" Type="http://schemas.openxmlformats.org/officeDocument/2006/relationships/image"/><Relationship Id="rId5" Target="../media/image1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svg" Type="http://schemas.openxmlformats.org/officeDocument/2006/relationships/image"/><Relationship Id="rId2" Target="../media/image1.png" Type="http://schemas.openxmlformats.org/officeDocument/2006/relationships/image"/><Relationship Id="rId3" Target="../media/image13.png" Type="http://schemas.openxmlformats.org/officeDocument/2006/relationships/image"/><Relationship Id="rId4" Target="../media/image10.pn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6.png" Type="http://schemas.openxmlformats.org/officeDocument/2006/relationships/image"/><Relationship Id="rId8" Target="../media/image17.svg" Type="http://schemas.openxmlformats.org/officeDocument/2006/relationships/image"/><Relationship Id="rId9" Target="../media/image1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 Id="rId8" Target="../media/image2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23.png" Type="http://schemas.openxmlformats.org/officeDocument/2006/relationships/image"/><Relationship Id="rId4" Target="../media/image24.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23.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651837" y="289333"/>
            <a:ext cx="12112509" cy="8707633"/>
          </a:xfrm>
          <a:custGeom>
            <a:avLst/>
            <a:gdLst/>
            <a:ahLst/>
            <a:cxnLst/>
            <a:rect r="r" b="b" t="t" l="l"/>
            <a:pathLst>
              <a:path h="8707633" w="12112509">
                <a:moveTo>
                  <a:pt x="0" y="0"/>
                </a:moveTo>
                <a:lnTo>
                  <a:pt x="12112509" y="0"/>
                </a:lnTo>
                <a:lnTo>
                  <a:pt x="12112509" y="8707633"/>
                </a:lnTo>
                <a:lnTo>
                  <a:pt x="0" y="8707633"/>
                </a:lnTo>
                <a:lnTo>
                  <a:pt x="0" y="0"/>
                </a:lnTo>
                <a:close/>
              </a:path>
            </a:pathLst>
          </a:custGeom>
          <a:blipFill>
            <a:blip r:embed="rId2">
              <a:alphaModFix amt="70000"/>
            </a:blip>
            <a:stretch>
              <a:fillRect l="0" t="-501" r="0" b="0"/>
            </a:stretch>
          </a:blipFill>
        </p:spPr>
      </p:sp>
      <p:sp>
        <p:nvSpPr>
          <p:cNvPr name="Freeform 3" id="3"/>
          <p:cNvSpPr/>
          <p:nvPr/>
        </p:nvSpPr>
        <p:spPr>
          <a:xfrm flipH="false" flipV="false" rot="0">
            <a:off x="13224916" y="9301798"/>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92866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928665" y="2143285"/>
            <a:ext cx="6379719" cy="4114800"/>
          </a:xfrm>
          <a:custGeom>
            <a:avLst/>
            <a:gdLst/>
            <a:ahLst/>
            <a:cxnLst/>
            <a:rect r="r" b="b" t="t" l="l"/>
            <a:pathLst>
              <a:path h="4114800" w="6379719">
                <a:moveTo>
                  <a:pt x="0" y="0"/>
                </a:moveTo>
                <a:lnTo>
                  <a:pt x="6379719" y="0"/>
                </a:lnTo>
                <a:lnTo>
                  <a:pt x="6379719" y="4114800"/>
                </a:lnTo>
                <a:lnTo>
                  <a:pt x="0" y="4114800"/>
                </a:lnTo>
                <a:lnTo>
                  <a:pt x="0" y="0"/>
                </a:lnTo>
                <a:close/>
              </a:path>
            </a:pathLst>
          </a:custGeom>
          <a:blipFill>
            <a:blip r:embed="rId7"/>
            <a:stretch>
              <a:fillRect l="0" t="0" r="0" b="0"/>
            </a:stretch>
          </a:blipFill>
        </p:spPr>
      </p:sp>
      <p:sp>
        <p:nvSpPr>
          <p:cNvPr name="TextBox 6" id="6"/>
          <p:cNvSpPr txBox="true"/>
          <p:nvPr/>
        </p:nvSpPr>
        <p:spPr>
          <a:xfrm rot="0">
            <a:off x="1028700" y="7726235"/>
            <a:ext cx="7762921"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Present by Thomas Han</a:t>
            </a:r>
          </a:p>
        </p:txBody>
      </p:sp>
      <p:sp>
        <p:nvSpPr>
          <p:cNvPr name="TextBox 7" id="7"/>
          <p:cNvSpPr txBox="true"/>
          <p:nvPr/>
        </p:nvSpPr>
        <p:spPr>
          <a:xfrm rot="0">
            <a:off x="1529481" y="9244648"/>
            <a:ext cx="3863157"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www.res-q.cloud</a:t>
            </a:r>
          </a:p>
        </p:txBody>
      </p:sp>
      <p:sp>
        <p:nvSpPr>
          <p:cNvPr name="TextBox 8" id="8"/>
          <p:cNvSpPr txBox="true"/>
          <p:nvPr/>
        </p:nvSpPr>
        <p:spPr>
          <a:xfrm rot="0">
            <a:off x="13824991" y="9288145"/>
            <a:ext cx="3701778"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thomas.han@live.com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8223014">
            <a:off x="10390308" y="-6185338"/>
            <a:ext cx="10128448" cy="10895890"/>
          </a:xfrm>
          <a:custGeom>
            <a:avLst/>
            <a:gdLst/>
            <a:ahLst/>
            <a:cxnLst/>
            <a:rect r="r" b="b" t="t" l="l"/>
            <a:pathLst>
              <a:path h="10895890" w="10128448">
                <a:moveTo>
                  <a:pt x="0" y="0"/>
                </a:moveTo>
                <a:lnTo>
                  <a:pt x="10128448" y="0"/>
                </a:lnTo>
                <a:lnTo>
                  <a:pt x="10128448" y="10895890"/>
                </a:lnTo>
                <a:lnTo>
                  <a:pt x="0" y="10895890"/>
                </a:lnTo>
                <a:lnTo>
                  <a:pt x="0" y="0"/>
                </a:lnTo>
                <a:close/>
              </a:path>
            </a:pathLst>
          </a:custGeom>
          <a:blipFill>
            <a:blip r:embed="rId2">
              <a:alphaModFix amt="50000"/>
            </a:blip>
            <a:stretch>
              <a:fillRect l="-157" t="0" r="-157" b="0"/>
            </a:stretch>
          </a:blipFill>
        </p:spPr>
      </p:sp>
      <p:grpSp>
        <p:nvGrpSpPr>
          <p:cNvPr name="Group 3" id="3"/>
          <p:cNvGrpSpPr/>
          <p:nvPr/>
        </p:nvGrpSpPr>
        <p:grpSpPr>
          <a:xfrm rot="0">
            <a:off x="1028700" y="3951759"/>
            <a:ext cx="16230600" cy="650410"/>
            <a:chOff x="0" y="0"/>
            <a:chExt cx="4274726" cy="171301"/>
          </a:xfrm>
        </p:grpSpPr>
        <p:sp>
          <p:nvSpPr>
            <p:cNvPr name="Freeform 4" id="4"/>
            <p:cNvSpPr/>
            <p:nvPr/>
          </p:nvSpPr>
          <p:spPr>
            <a:xfrm flipH="false" flipV="false" rot="0">
              <a:off x="0" y="0"/>
              <a:ext cx="4274726" cy="171301"/>
            </a:xfrm>
            <a:custGeom>
              <a:avLst/>
              <a:gdLst/>
              <a:ahLst/>
              <a:cxnLst/>
              <a:rect r="r" b="b" t="t" l="l"/>
              <a:pathLst>
                <a:path h="171301" w="4274726">
                  <a:moveTo>
                    <a:pt x="28620" y="0"/>
                  </a:moveTo>
                  <a:lnTo>
                    <a:pt x="4246106" y="0"/>
                  </a:lnTo>
                  <a:cubicBezTo>
                    <a:pt x="4261912" y="0"/>
                    <a:pt x="4274726" y="12813"/>
                    <a:pt x="4274726" y="28620"/>
                  </a:cubicBezTo>
                  <a:lnTo>
                    <a:pt x="4274726" y="142682"/>
                  </a:lnTo>
                  <a:cubicBezTo>
                    <a:pt x="4274726" y="158488"/>
                    <a:pt x="4261912" y="171301"/>
                    <a:pt x="4246106" y="171301"/>
                  </a:cubicBezTo>
                  <a:lnTo>
                    <a:pt x="28620" y="171301"/>
                  </a:lnTo>
                  <a:cubicBezTo>
                    <a:pt x="12813" y="171301"/>
                    <a:pt x="0" y="158488"/>
                    <a:pt x="0" y="142682"/>
                  </a:cubicBezTo>
                  <a:lnTo>
                    <a:pt x="0" y="28620"/>
                  </a:lnTo>
                  <a:cubicBezTo>
                    <a:pt x="0" y="12813"/>
                    <a:pt x="12813" y="0"/>
                    <a:pt x="28620" y="0"/>
                  </a:cubicBezTo>
                  <a:close/>
                </a:path>
              </a:pathLst>
            </a:custGeom>
            <a:solidFill>
              <a:srgbClr val="000000">
                <a:alpha val="0"/>
              </a:srgbClr>
            </a:solidFill>
            <a:ln w="38100" cap="rnd">
              <a:solidFill>
                <a:srgbClr val="FBF9F1"/>
              </a:solidFill>
              <a:prstDash val="solid"/>
              <a:round/>
            </a:ln>
          </p:spPr>
        </p:sp>
        <p:sp>
          <p:nvSpPr>
            <p:cNvPr name="TextBox 5" id="5"/>
            <p:cNvSpPr txBox="true"/>
            <p:nvPr/>
          </p:nvSpPr>
          <p:spPr>
            <a:xfrm>
              <a:off x="0" y="-38100"/>
              <a:ext cx="4274726" cy="209401"/>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463411" y="4071340"/>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Freeform 7" id="7"/>
          <p:cNvSpPr/>
          <p:nvPr/>
        </p:nvSpPr>
        <p:spPr>
          <a:xfrm flipH="false" flipV="false" rot="0">
            <a:off x="5499461" y="4056976"/>
            <a:ext cx="408164" cy="411249"/>
          </a:xfrm>
          <a:custGeom>
            <a:avLst/>
            <a:gdLst/>
            <a:ahLst/>
            <a:cxnLst/>
            <a:rect r="r" b="b" t="t" l="l"/>
            <a:pathLst>
              <a:path h="411249" w="408164">
                <a:moveTo>
                  <a:pt x="0" y="0"/>
                </a:moveTo>
                <a:lnTo>
                  <a:pt x="408165" y="0"/>
                </a:lnTo>
                <a:lnTo>
                  <a:pt x="408165" y="411248"/>
                </a:lnTo>
                <a:lnTo>
                  <a:pt x="0" y="411248"/>
                </a:lnTo>
                <a:lnTo>
                  <a:pt x="0" y="0"/>
                </a:lnTo>
                <a:close/>
              </a:path>
            </a:pathLst>
          </a:custGeom>
          <a:blipFill>
            <a:blip r:embed="rId3"/>
            <a:stretch>
              <a:fillRect l="0" t="0" r="0" b="0"/>
            </a:stretch>
          </a:blipFill>
        </p:spPr>
      </p:sp>
      <p:sp>
        <p:nvSpPr>
          <p:cNvPr name="Freeform 8" id="8"/>
          <p:cNvSpPr/>
          <p:nvPr/>
        </p:nvSpPr>
        <p:spPr>
          <a:xfrm flipH="false" flipV="false" rot="0">
            <a:off x="9535512" y="4042611"/>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Freeform 9" id="9"/>
          <p:cNvSpPr/>
          <p:nvPr/>
        </p:nvSpPr>
        <p:spPr>
          <a:xfrm flipH="false" flipV="false" rot="0">
            <a:off x="13571562" y="4028246"/>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Freeform 10" id="10"/>
          <p:cNvSpPr/>
          <p:nvPr/>
        </p:nvSpPr>
        <p:spPr>
          <a:xfrm flipH="false" flipV="false" rot="0">
            <a:off x="9089184" y="1266863"/>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1496004" y="5030795"/>
            <a:ext cx="322043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Present</a:t>
            </a:r>
          </a:p>
        </p:txBody>
      </p:sp>
      <p:sp>
        <p:nvSpPr>
          <p:cNvPr name="TextBox 12" id="12"/>
          <p:cNvSpPr txBox="true"/>
          <p:nvPr/>
        </p:nvSpPr>
        <p:spPr>
          <a:xfrm rot="0">
            <a:off x="1463411" y="5751830"/>
            <a:ext cx="3253027" cy="3506470"/>
          </a:xfrm>
          <a:prstGeom prst="rect">
            <a:avLst/>
          </a:prstGeom>
        </p:spPr>
        <p:txBody>
          <a:bodyPr anchor="t" rtlCol="false" tIns="0" lIns="0" bIns="0" rIns="0">
            <a:spAutoFit/>
          </a:bodyPr>
          <a:lstStyle/>
          <a:p>
            <a:pPr algn="l" marL="474979" indent="-237490" lvl="1">
              <a:lnSpc>
                <a:spcPts val="3079"/>
              </a:lnSpc>
              <a:buFont typeface="Arial"/>
              <a:buChar char="•"/>
            </a:pPr>
            <a:r>
              <a:rPr lang="en-US" sz="2199">
                <a:solidFill>
                  <a:srgbClr val="E5E1DA"/>
                </a:solidFill>
                <a:latin typeface="Lato"/>
                <a:ea typeface="Lato"/>
                <a:cs typeface="Lato"/>
                <a:sym typeface="Lato"/>
              </a:rPr>
              <a:t>Customer discovery with 20+ business resilience/continuity experts</a:t>
            </a:r>
          </a:p>
          <a:p>
            <a:pPr algn="l" marL="474979" indent="-237490" lvl="1">
              <a:lnSpc>
                <a:spcPts val="3079"/>
              </a:lnSpc>
              <a:spcBef>
                <a:spcPct val="0"/>
              </a:spcBef>
              <a:buFont typeface="Arial"/>
              <a:buChar char="•"/>
            </a:pPr>
            <a:r>
              <a:rPr lang="en-US" sz="2199">
                <a:solidFill>
                  <a:srgbClr val="E5E1DA"/>
                </a:solidFill>
                <a:latin typeface="Lato"/>
                <a:ea typeface="Lato"/>
                <a:cs typeface="Lato"/>
                <a:sym typeface="Lato"/>
              </a:rPr>
              <a:t>Future outreaches will include resilience operations, cybersecurity, and cloud experts</a:t>
            </a:r>
          </a:p>
        </p:txBody>
      </p:sp>
      <p:sp>
        <p:nvSpPr>
          <p:cNvPr name="TextBox 13" id="13"/>
          <p:cNvSpPr txBox="true"/>
          <p:nvPr/>
        </p:nvSpPr>
        <p:spPr>
          <a:xfrm rot="0">
            <a:off x="1028700" y="1031448"/>
            <a:ext cx="7723788"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TRACTION &amp; ROADMAP</a:t>
            </a:r>
          </a:p>
        </p:txBody>
      </p:sp>
      <p:sp>
        <p:nvSpPr>
          <p:cNvPr name="TextBox 14" id="14"/>
          <p:cNvSpPr txBox="true"/>
          <p:nvPr/>
        </p:nvSpPr>
        <p:spPr>
          <a:xfrm rot="0">
            <a:off x="5532055" y="5030795"/>
            <a:ext cx="322043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Present - Apr 25</a:t>
            </a:r>
          </a:p>
        </p:txBody>
      </p:sp>
      <p:sp>
        <p:nvSpPr>
          <p:cNvPr name="TextBox 15" id="15"/>
          <p:cNvSpPr txBox="true"/>
          <p:nvPr/>
        </p:nvSpPr>
        <p:spPr>
          <a:xfrm rot="0">
            <a:off x="5499461" y="5751830"/>
            <a:ext cx="3253027" cy="3506470"/>
          </a:xfrm>
          <a:prstGeom prst="rect">
            <a:avLst/>
          </a:prstGeom>
        </p:spPr>
        <p:txBody>
          <a:bodyPr anchor="t" rtlCol="false" tIns="0" lIns="0" bIns="0" rIns="0">
            <a:spAutoFit/>
          </a:bodyPr>
          <a:lstStyle/>
          <a:p>
            <a:pPr algn="l" marL="474979" indent="-237490" lvl="1">
              <a:lnSpc>
                <a:spcPts val="3079"/>
              </a:lnSpc>
              <a:buFont typeface="Arial"/>
              <a:buChar char="•"/>
            </a:pPr>
            <a:r>
              <a:rPr lang="en-US" sz="2199">
                <a:solidFill>
                  <a:srgbClr val="E5E1DA"/>
                </a:solidFill>
                <a:latin typeface="Lato"/>
                <a:ea typeface="Lato"/>
                <a:cs typeface="Lato"/>
                <a:sym typeface="Lato"/>
              </a:rPr>
              <a:t>Finish hardware prototype</a:t>
            </a:r>
          </a:p>
          <a:p>
            <a:pPr algn="l" marL="474979" indent="-237490" lvl="1">
              <a:lnSpc>
                <a:spcPts val="3079"/>
              </a:lnSpc>
              <a:buFont typeface="Arial"/>
              <a:buChar char="•"/>
            </a:pPr>
            <a:r>
              <a:rPr lang="en-US" sz="2199">
                <a:solidFill>
                  <a:srgbClr val="E5E1DA"/>
                </a:solidFill>
                <a:latin typeface="Lato"/>
                <a:ea typeface="Lato"/>
                <a:cs typeface="Lato"/>
                <a:sym typeface="Lato"/>
              </a:rPr>
              <a:t>Build software MVP for mass monitoring/control</a:t>
            </a:r>
          </a:p>
          <a:p>
            <a:pPr algn="l" marL="474979" indent="-237490" lvl="1">
              <a:lnSpc>
                <a:spcPts val="3079"/>
              </a:lnSpc>
              <a:buFont typeface="Arial"/>
              <a:buChar char="•"/>
            </a:pPr>
            <a:r>
              <a:rPr lang="en-US" sz="2199">
                <a:solidFill>
                  <a:srgbClr val="E5E1DA"/>
                </a:solidFill>
                <a:latin typeface="Lato"/>
                <a:ea typeface="Lato"/>
                <a:cs typeface="Lato"/>
                <a:sym typeface="Lato"/>
              </a:rPr>
              <a:t>Continue customer discovery</a:t>
            </a:r>
          </a:p>
          <a:p>
            <a:pPr algn="l" marL="474979" indent="-237490" lvl="1">
              <a:lnSpc>
                <a:spcPts val="3079"/>
              </a:lnSpc>
              <a:buFont typeface="Arial"/>
              <a:buChar char="•"/>
            </a:pPr>
            <a:r>
              <a:rPr lang="en-US" sz="2199">
                <a:solidFill>
                  <a:srgbClr val="E5E1DA"/>
                </a:solidFill>
                <a:latin typeface="Lato"/>
                <a:ea typeface="Lato"/>
                <a:cs typeface="Lato"/>
                <a:sym typeface="Lato"/>
              </a:rPr>
              <a:t>Customer validation</a:t>
            </a:r>
          </a:p>
          <a:p>
            <a:pPr algn="l" marL="474979" indent="-237490" lvl="1">
              <a:lnSpc>
                <a:spcPts val="3079"/>
              </a:lnSpc>
              <a:spcBef>
                <a:spcPct val="0"/>
              </a:spcBef>
              <a:buFont typeface="Arial"/>
              <a:buChar char="•"/>
            </a:pPr>
            <a:r>
              <a:rPr lang="en-US" sz="2199">
                <a:solidFill>
                  <a:srgbClr val="E5E1DA"/>
                </a:solidFill>
                <a:latin typeface="Lato"/>
                <a:ea typeface="Lato"/>
                <a:cs typeface="Lato"/>
                <a:sym typeface="Lato"/>
              </a:rPr>
              <a:t>Patent technologies</a:t>
            </a:r>
          </a:p>
        </p:txBody>
      </p:sp>
      <p:sp>
        <p:nvSpPr>
          <p:cNvPr name="TextBox 16" id="16"/>
          <p:cNvSpPr txBox="true"/>
          <p:nvPr/>
        </p:nvSpPr>
        <p:spPr>
          <a:xfrm rot="0">
            <a:off x="9568105" y="5030795"/>
            <a:ext cx="322043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Apr 25 - Oct 25</a:t>
            </a:r>
          </a:p>
        </p:txBody>
      </p:sp>
      <p:sp>
        <p:nvSpPr>
          <p:cNvPr name="TextBox 17" id="17"/>
          <p:cNvSpPr txBox="true"/>
          <p:nvPr/>
        </p:nvSpPr>
        <p:spPr>
          <a:xfrm rot="0">
            <a:off x="9535512" y="5751830"/>
            <a:ext cx="3253027" cy="3115945"/>
          </a:xfrm>
          <a:prstGeom prst="rect">
            <a:avLst/>
          </a:prstGeom>
        </p:spPr>
        <p:txBody>
          <a:bodyPr anchor="t" rtlCol="false" tIns="0" lIns="0" bIns="0" rIns="0">
            <a:spAutoFit/>
          </a:bodyPr>
          <a:lstStyle/>
          <a:p>
            <a:pPr algn="l" marL="474979" indent="-237490" lvl="1">
              <a:lnSpc>
                <a:spcPts val="3079"/>
              </a:lnSpc>
              <a:buFont typeface="Arial"/>
              <a:buChar char="•"/>
            </a:pPr>
            <a:r>
              <a:rPr lang="en-US" sz="2199">
                <a:solidFill>
                  <a:srgbClr val="E5E1DA"/>
                </a:solidFill>
                <a:latin typeface="Lato"/>
                <a:ea typeface="Lato"/>
                <a:cs typeface="Lato"/>
                <a:sym typeface="Lato"/>
              </a:rPr>
              <a:t>Start pilot</a:t>
            </a:r>
          </a:p>
          <a:p>
            <a:pPr algn="l" marL="474979" indent="-237490" lvl="1">
              <a:lnSpc>
                <a:spcPts val="3079"/>
              </a:lnSpc>
              <a:buFont typeface="Arial"/>
              <a:buChar char="•"/>
            </a:pPr>
            <a:r>
              <a:rPr lang="en-US" sz="2199">
                <a:solidFill>
                  <a:srgbClr val="E5E1DA"/>
                </a:solidFill>
                <a:latin typeface="Lato"/>
                <a:ea typeface="Lato"/>
                <a:cs typeface="Lato"/>
                <a:sym typeface="Lato"/>
              </a:rPr>
              <a:t>Customer validation for feature priorities</a:t>
            </a:r>
          </a:p>
          <a:p>
            <a:pPr algn="l" marL="474979" indent="-237490" lvl="1">
              <a:lnSpc>
                <a:spcPts val="3079"/>
              </a:lnSpc>
              <a:buFont typeface="Arial"/>
              <a:buChar char="•"/>
            </a:pPr>
            <a:r>
              <a:rPr lang="en-US" sz="2199">
                <a:solidFill>
                  <a:srgbClr val="E5E1DA"/>
                </a:solidFill>
                <a:latin typeface="Lato"/>
                <a:ea typeface="Lato"/>
                <a:cs typeface="Lato"/>
                <a:sym typeface="Lato"/>
              </a:rPr>
              <a:t>Based on feedback, build prioritised features</a:t>
            </a:r>
          </a:p>
          <a:p>
            <a:pPr algn="l" marL="474979" indent="-237490" lvl="1">
              <a:lnSpc>
                <a:spcPts val="3079"/>
              </a:lnSpc>
              <a:spcBef>
                <a:spcPct val="0"/>
              </a:spcBef>
              <a:buFont typeface="Arial"/>
              <a:buChar char="•"/>
            </a:pPr>
            <a:r>
              <a:rPr lang="en-US" sz="2199">
                <a:solidFill>
                  <a:srgbClr val="E5E1DA"/>
                </a:solidFill>
                <a:latin typeface="Lato"/>
                <a:ea typeface="Lato"/>
                <a:cs typeface="Lato"/>
                <a:sym typeface="Lato"/>
              </a:rPr>
              <a:t>Acquire first five customers</a:t>
            </a:r>
          </a:p>
        </p:txBody>
      </p:sp>
      <p:sp>
        <p:nvSpPr>
          <p:cNvPr name="TextBox 18" id="18"/>
          <p:cNvSpPr txBox="true"/>
          <p:nvPr/>
        </p:nvSpPr>
        <p:spPr>
          <a:xfrm rot="0">
            <a:off x="13604155" y="5030795"/>
            <a:ext cx="322043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Oct 25 - Future</a:t>
            </a:r>
          </a:p>
        </p:txBody>
      </p:sp>
      <p:sp>
        <p:nvSpPr>
          <p:cNvPr name="TextBox 19" id="19"/>
          <p:cNvSpPr txBox="true"/>
          <p:nvPr/>
        </p:nvSpPr>
        <p:spPr>
          <a:xfrm rot="0">
            <a:off x="13571562" y="5751830"/>
            <a:ext cx="3253027" cy="2334895"/>
          </a:xfrm>
          <a:prstGeom prst="rect">
            <a:avLst/>
          </a:prstGeom>
        </p:spPr>
        <p:txBody>
          <a:bodyPr anchor="t" rtlCol="false" tIns="0" lIns="0" bIns="0" rIns="0">
            <a:spAutoFit/>
          </a:bodyPr>
          <a:lstStyle/>
          <a:p>
            <a:pPr algn="l" marL="474979" indent="-237490" lvl="1">
              <a:lnSpc>
                <a:spcPts val="3079"/>
              </a:lnSpc>
              <a:buFont typeface="Arial"/>
              <a:buChar char="•"/>
            </a:pPr>
            <a:r>
              <a:rPr lang="en-US" sz="2199">
                <a:solidFill>
                  <a:srgbClr val="E5E1DA"/>
                </a:solidFill>
                <a:latin typeface="Lato"/>
                <a:ea typeface="Lato"/>
                <a:cs typeface="Lato"/>
                <a:sym typeface="Lato"/>
              </a:rPr>
              <a:t>Based on feedback build prioritised features</a:t>
            </a:r>
          </a:p>
          <a:p>
            <a:pPr algn="l" marL="474979" indent="-237490" lvl="1">
              <a:lnSpc>
                <a:spcPts val="3079"/>
              </a:lnSpc>
              <a:buFont typeface="Arial"/>
              <a:buChar char="•"/>
            </a:pPr>
            <a:r>
              <a:rPr lang="en-US" sz="2199">
                <a:solidFill>
                  <a:srgbClr val="E5E1DA"/>
                </a:solidFill>
                <a:latin typeface="Lato"/>
                <a:ea typeface="Lato"/>
                <a:cs typeface="Lato"/>
                <a:sym typeface="Lato"/>
              </a:rPr>
              <a:t>Scale out</a:t>
            </a:r>
          </a:p>
          <a:p>
            <a:pPr algn="l" marL="474979" indent="-237490" lvl="1">
              <a:lnSpc>
                <a:spcPts val="3079"/>
              </a:lnSpc>
              <a:spcBef>
                <a:spcPct val="0"/>
              </a:spcBef>
              <a:buFont typeface="Arial"/>
              <a:buChar char="•"/>
            </a:pPr>
            <a:r>
              <a:rPr lang="en-US" sz="2199">
                <a:solidFill>
                  <a:srgbClr val="E5E1DA"/>
                </a:solidFill>
                <a:latin typeface="Lato"/>
                <a:ea typeface="Lato"/>
                <a:cs typeface="Lato"/>
                <a:sym typeface="Lato"/>
              </a:rPr>
              <a:t>Acquire 100 customers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10817513" y="-3911527"/>
            <a:ext cx="7470487" cy="5397427"/>
          </a:xfrm>
          <a:custGeom>
            <a:avLst/>
            <a:gdLst/>
            <a:ahLst/>
            <a:cxnLst/>
            <a:rect r="r" b="b" t="t" l="l"/>
            <a:pathLst>
              <a:path h="5397427" w="7470487">
                <a:moveTo>
                  <a:pt x="0" y="0"/>
                </a:moveTo>
                <a:lnTo>
                  <a:pt x="7470487" y="0"/>
                </a:lnTo>
                <a:lnTo>
                  <a:pt x="7470487" y="5397427"/>
                </a:lnTo>
                <a:lnTo>
                  <a:pt x="0" y="5397427"/>
                </a:lnTo>
                <a:lnTo>
                  <a:pt x="0" y="0"/>
                </a:lnTo>
                <a:close/>
              </a:path>
            </a:pathLst>
          </a:custGeom>
          <a:blipFill>
            <a:blip r:embed="rId2">
              <a:alphaModFix amt="50000"/>
            </a:blip>
            <a:stretch>
              <a:fillRect l="0" t="0" r="0" b="0"/>
            </a:stretch>
          </a:blipFill>
        </p:spPr>
      </p:sp>
      <p:sp>
        <p:nvSpPr>
          <p:cNvPr name="Freeform 3" id="3"/>
          <p:cNvSpPr/>
          <p:nvPr/>
        </p:nvSpPr>
        <p:spPr>
          <a:xfrm flipH="false" flipV="false" rot="-10800000">
            <a:off x="-8131585" y="653219"/>
            <a:ext cx="13745171" cy="10034901"/>
          </a:xfrm>
          <a:custGeom>
            <a:avLst/>
            <a:gdLst/>
            <a:ahLst/>
            <a:cxnLst/>
            <a:rect r="r" b="b" t="t" l="l"/>
            <a:pathLst>
              <a:path h="10034901" w="13745171">
                <a:moveTo>
                  <a:pt x="0" y="0"/>
                </a:moveTo>
                <a:lnTo>
                  <a:pt x="13745171" y="0"/>
                </a:lnTo>
                <a:lnTo>
                  <a:pt x="13745171" y="10034901"/>
                </a:lnTo>
                <a:lnTo>
                  <a:pt x="0" y="10034901"/>
                </a:lnTo>
                <a:lnTo>
                  <a:pt x="0" y="0"/>
                </a:lnTo>
                <a:close/>
              </a:path>
            </a:pathLst>
          </a:custGeom>
          <a:blipFill>
            <a:blip r:embed="rId2">
              <a:alphaModFix amt="50000"/>
            </a:blip>
            <a:stretch>
              <a:fillRect l="-523" t="0" r="-523" b="0"/>
            </a:stretch>
          </a:blipFill>
        </p:spPr>
      </p:sp>
      <p:sp>
        <p:nvSpPr>
          <p:cNvPr name="TextBox 4" id="4"/>
          <p:cNvSpPr txBox="true"/>
          <p:nvPr/>
        </p:nvSpPr>
        <p:spPr>
          <a:xfrm rot="0">
            <a:off x="8128737" y="2314575"/>
            <a:ext cx="7884855" cy="2613025"/>
          </a:xfrm>
          <a:prstGeom prst="rect">
            <a:avLst/>
          </a:prstGeom>
        </p:spPr>
        <p:txBody>
          <a:bodyPr anchor="t" rtlCol="false" tIns="0" lIns="0" bIns="0" rIns="0">
            <a:spAutoFit/>
          </a:bodyPr>
          <a:lstStyle/>
          <a:p>
            <a:pPr algn="l">
              <a:lnSpc>
                <a:spcPts val="3499"/>
              </a:lnSpc>
            </a:pPr>
            <a:r>
              <a:rPr lang="en-US" sz="2499">
                <a:solidFill>
                  <a:srgbClr val="E5E1DA"/>
                </a:solidFill>
                <a:latin typeface="Lato"/>
                <a:ea typeface="Lato"/>
                <a:cs typeface="Lato"/>
                <a:sym typeface="Lato"/>
              </a:rPr>
              <a:t>Interested in talking to people:</a:t>
            </a:r>
          </a:p>
          <a:p>
            <a:pPr algn="l" marL="539749" indent="-269875" lvl="1">
              <a:lnSpc>
                <a:spcPts val="3499"/>
              </a:lnSpc>
              <a:buFont typeface="Arial"/>
              <a:buChar char="•"/>
            </a:pPr>
            <a:r>
              <a:rPr lang="en-US" sz="2499">
                <a:solidFill>
                  <a:srgbClr val="E5E1DA"/>
                </a:solidFill>
                <a:latin typeface="Lato"/>
                <a:ea typeface="Lato"/>
                <a:cs typeface="Lato"/>
                <a:sym typeface="Lato"/>
              </a:rPr>
              <a:t>works in a government department that requires 100% IT resiliency</a:t>
            </a:r>
          </a:p>
          <a:p>
            <a:pPr algn="l" marL="539749" indent="-269875" lvl="1">
              <a:lnSpc>
                <a:spcPts val="3499"/>
              </a:lnSpc>
              <a:buFont typeface="Arial"/>
              <a:buChar char="•"/>
            </a:pPr>
            <a:r>
              <a:rPr lang="en-US" sz="2499">
                <a:solidFill>
                  <a:srgbClr val="E5E1DA"/>
                </a:solidFill>
                <a:latin typeface="Lato"/>
                <a:ea typeface="Lato"/>
                <a:cs typeface="Lato"/>
                <a:sym typeface="Lato"/>
              </a:rPr>
              <a:t>involved in recovering from CrowdStrike incident</a:t>
            </a:r>
          </a:p>
          <a:p>
            <a:pPr algn="l" marL="539749" indent="-269875" lvl="1">
              <a:lnSpc>
                <a:spcPts val="3499"/>
              </a:lnSpc>
              <a:spcBef>
                <a:spcPct val="0"/>
              </a:spcBef>
              <a:buFont typeface="Arial"/>
              <a:buChar char="•"/>
            </a:pPr>
            <a:r>
              <a:rPr lang="en-US" sz="2499">
                <a:solidFill>
                  <a:srgbClr val="E5E1DA"/>
                </a:solidFill>
                <a:latin typeface="Lato"/>
                <a:ea typeface="Lato"/>
                <a:cs typeface="Lato"/>
                <a:sym typeface="Lato"/>
              </a:rPr>
              <a:t>recovered by cyberattack in a non-cloud environment recently</a:t>
            </a:r>
          </a:p>
        </p:txBody>
      </p:sp>
      <p:sp>
        <p:nvSpPr>
          <p:cNvPr name="TextBox 5" id="5"/>
          <p:cNvSpPr txBox="true"/>
          <p:nvPr/>
        </p:nvSpPr>
        <p:spPr>
          <a:xfrm rot="0">
            <a:off x="1028700" y="1019175"/>
            <a:ext cx="6018468"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ASKS &amp; USE OF FUNDS</a:t>
            </a:r>
          </a:p>
        </p:txBody>
      </p:sp>
      <p:pic>
        <p:nvPicPr>
          <p:cNvPr name="Picture 6" id="6"/>
          <p:cNvPicPr>
            <a:picLocks noChangeAspect="true"/>
          </p:cNvPicPr>
          <p:nvPr/>
        </p:nvPicPr>
        <p:blipFill>
          <a:blip r:embed="rId3"/>
          <a:stretch>
            <a:fillRect/>
          </a:stretch>
        </p:blipFill>
        <p:spPr>
          <a:xfrm rot="0">
            <a:off x="397623" y="2510855"/>
            <a:ext cx="7533805" cy="7572926"/>
          </a:xfrm>
          <a:prstGeom prst="rect">
            <a:avLst/>
          </a:prstGeom>
        </p:spPr>
      </p:pic>
      <p:grpSp>
        <p:nvGrpSpPr>
          <p:cNvPr name="Group 7" id="7"/>
          <p:cNvGrpSpPr/>
          <p:nvPr/>
        </p:nvGrpSpPr>
        <p:grpSpPr>
          <a:xfrm rot="0">
            <a:off x="8128636" y="5533706"/>
            <a:ext cx="7475913" cy="864489"/>
            <a:chOff x="0" y="0"/>
            <a:chExt cx="1968965" cy="227684"/>
          </a:xfrm>
        </p:grpSpPr>
        <p:sp>
          <p:nvSpPr>
            <p:cNvPr name="Freeform 8" id="8"/>
            <p:cNvSpPr/>
            <p:nvPr/>
          </p:nvSpPr>
          <p:spPr>
            <a:xfrm flipH="false" flipV="false" rot="0">
              <a:off x="0" y="0"/>
              <a:ext cx="1968965" cy="227684"/>
            </a:xfrm>
            <a:custGeom>
              <a:avLst/>
              <a:gdLst/>
              <a:ahLst/>
              <a:cxnLst/>
              <a:rect r="r" b="b" t="t" l="l"/>
              <a:pathLst>
                <a:path h="227684" w="1968965">
                  <a:moveTo>
                    <a:pt x="62135" y="0"/>
                  </a:moveTo>
                  <a:lnTo>
                    <a:pt x="1906830" y="0"/>
                  </a:lnTo>
                  <a:cubicBezTo>
                    <a:pt x="1941146" y="0"/>
                    <a:pt x="1968965" y="27819"/>
                    <a:pt x="1968965" y="62135"/>
                  </a:cubicBezTo>
                  <a:lnTo>
                    <a:pt x="1968965" y="165549"/>
                  </a:lnTo>
                  <a:cubicBezTo>
                    <a:pt x="1968965" y="199866"/>
                    <a:pt x="1941146" y="227684"/>
                    <a:pt x="1906830" y="227684"/>
                  </a:cubicBezTo>
                  <a:lnTo>
                    <a:pt x="62135" y="227684"/>
                  </a:lnTo>
                  <a:cubicBezTo>
                    <a:pt x="27819" y="227684"/>
                    <a:pt x="0" y="199866"/>
                    <a:pt x="0" y="165549"/>
                  </a:cubicBezTo>
                  <a:lnTo>
                    <a:pt x="0" y="62135"/>
                  </a:lnTo>
                  <a:cubicBezTo>
                    <a:pt x="0" y="27819"/>
                    <a:pt x="27819" y="0"/>
                    <a:pt x="62135" y="0"/>
                  </a:cubicBezTo>
                  <a:close/>
                </a:path>
              </a:pathLst>
            </a:custGeom>
            <a:solidFill>
              <a:srgbClr val="000000"/>
            </a:solidFill>
            <a:ln w="38100" cap="rnd">
              <a:solidFill>
                <a:srgbClr val="E5E1DA"/>
              </a:solidFill>
              <a:prstDash val="solid"/>
              <a:round/>
            </a:ln>
          </p:spPr>
        </p:sp>
        <p:sp>
          <p:nvSpPr>
            <p:cNvPr name="TextBox 9" id="9"/>
            <p:cNvSpPr txBox="true"/>
            <p:nvPr/>
          </p:nvSpPr>
          <p:spPr>
            <a:xfrm>
              <a:off x="0" y="-38100"/>
              <a:ext cx="1968965" cy="265784"/>
            </a:xfrm>
            <a:prstGeom prst="rect">
              <a:avLst/>
            </a:prstGeom>
          </p:spPr>
          <p:txBody>
            <a:bodyPr anchor="ctr" rtlCol="false" tIns="254000" lIns="254000" bIns="254000" rIns="254000"/>
            <a:lstStyle/>
            <a:p>
              <a:pPr algn="l">
                <a:lnSpc>
                  <a:spcPts val="2799"/>
                </a:lnSpc>
              </a:pPr>
              <a:r>
                <a:rPr lang="en-US" sz="1999" b="true">
                  <a:solidFill>
                    <a:srgbClr val="E5E1DA"/>
                  </a:solidFill>
                  <a:latin typeface="Lato Bold"/>
                  <a:ea typeface="Lato Bold"/>
                  <a:cs typeface="Lato Bold"/>
                  <a:sym typeface="Lato Bold"/>
                </a:rPr>
                <a:t>A. 40% R&amp;D Hardware/Software</a:t>
              </a:r>
            </a:p>
          </p:txBody>
        </p:sp>
      </p:grpSp>
      <p:grpSp>
        <p:nvGrpSpPr>
          <p:cNvPr name="Group 10" id="10"/>
          <p:cNvGrpSpPr/>
          <p:nvPr/>
        </p:nvGrpSpPr>
        <p:grpSpPr>
          <a:xfrm rot="0">
            <a:off x="8128636" y="6585502"/>
            <a:ext cx="7475913" cy="864489"/>
            <a:chOff x="0" y="0"/>
            <a:chExt cx="1968965" cy="227684"/>
          </a:xfrm>
        </p:grpSpPr>
        <p:sp>
          <p:nvSpPr>
            <p:cNvPr name="Freeform 11" id="11"/>
            <p:cNvSpPr/>
            <p:nvPr/>
          </p:nvSpPr>
          <p:spPr>
            <a:xfrm flipH="false" flipV="false" rot="0">
              <a:off x="0" y="0"/>
              <a:ext cx="1968965" cy="227684"/>
            </a:xfrm>
            <a:custGeom>
              <a:avLst/>
              <a:gdLst/>
              <a:ahLst/>
              <a:cxnLst/>
              <a:rect r="r" b="b" t="t" l="l"/>
              <a:pathLst>
                <a:path h="227684" w="1968965">
                  <a:moveTo>
                    <a:pt x="62135" y="0"/>
                  </a:moveTo>
                  <a:lnTo>
                    <a:pt x="1906830" y="0"/>
                  </a:lnTo>
                  <a:cubicBezTo>
                    <a:pt x="1941146" y="0"/>
                    <a:pt x="1968965" y="27819"/>
                    <a:pt x="1968965" y="62135"/>
                  </a:cubicBezTo>
                  <a:lnTo>
                    <a:pt x="1968965" y="165549"/>
                  </a:lnTo>
                  <a:cubicBezTo>
                    <a:pt x="1968965" y="199866"/>
                    <a:pt x="1941146" y="227684"/>
                    <a:pt x="1906830" y="227684"/>
                  </a:cubicBezTo>
                  <a:lnTo>
                    <a:pt x="62135" y="227684"/>
                  </a:lnTo>
                  <a:cubicBezTo>
                    <a:pt x="27819" y="227684"/>
                    <a:pt x="0" y="199866"/>
                    <a:pt x="0" y="165549"/>
                  </a:cubicBezTo>
                  <a:lnTo>
                    <a:pt x="0" y="62135"/>
                  </a:lnTo>
                  <a:cubicBezTo>
                    <a:pt x="0" y="27819"/>
                    <a:pt x="27819" y="0"/>
                    <a:pt x="62135" y="0"/>
                  </a:cubicBezTo>
                  <a:close/>
                </a:path>
              </a:pathLst>
            </a:custGeom>
            <a:solidFill>
              <a:srgbClr val="000000"/>
            </a:solidFill>
            <a:ln w="38100" cap="rnd">
              <a:solidFill>
                <a:srgbClr val="E5E1DA"/>
              </a:solidFill>
              <a:prstDash val="solid"/>
              <a:round/>
            </a:ln>
          </p:spPr>
        </p:sp>
        <p:sp>
          <p:nvSpPr>
            <p:cNvPr name="TextBox 12" id="12"/>
            <p:cNvSpPr txBox="true"/>
            <p:nvPr/>
          </p:nvSpPr>
          <p:spPr>
            <a:xfrm>
              <a:off x="0" y="-38100"/>
              <a:ext cx="1968965" cy="265784"/>
            </a:xfrm>
            <a:prstGeom prst="rect">
              <a:avLst/>
            </a:prstGeom>
          </p:spPr>
          <p:txBody>
            <a:bodyPr anchor="ctr" rtlCol="false" tIns="254000" lIns="254000" bIns="254000" rIns="254000"/>
            <a:lstStyle/>
            <a:p>
              <a:pPr algn="l">
                <a:lnSpc>
                  <a:spcPts val="2799"/>
                </a:lnSpc>
              </a:pPr>
              <a:r>
                <a:rPr lang="en-US" sz="1999" b="true">
                  <a:solidFill>
                    <a:srgbClr val="E5E1DA"/>
                  </a:solidFill>
                  <a:latin typeface="Lato Bold"/>
                  <a:ea typeface="Lato Bold"/>
                  <a:cs typeface="Lato Bold"/>
                  <a:sym typeface="Lato Bold"/>
                </a:rPr>
                <a:t>B. 30% Cybersecurity Solution</a:t>
              </a:r>
            </a:p>
          </p:txBody>
        </p:sp>
      </p:grpSp>
      <p:grpSp>
        <p:nvGrpSpPr>
          <p:cNvPr name="Group 13" id="13"/>
          <p:cNvGrpSpPr/>
          <p:nvPr/>
        </p:nvGrpSpPr>
        <p:grpSpPr>
          <a:xfrm rot="0">
            <a:off x="8128636" y="7637297"/>
            <a:ext cx="7475913" cy="864489"/>
            <a:chOff x="0" y="0"/>
            <a:chExt cx="1968965" cy="227684"/>
          </a:xfrm>
        </p:grpSpPr>
        <p:sp>
          <p:nvSpPr>
            <p:cNvPr name="Freeform 14" id="14"/>
            <p:cNvSpPr/>
            <p:nvPr/>
          </p:nvSpPr>
          <p:spPr>
            <a:xfrm flipH="false" flipV="false" rot="0">
              <a:off x="0" y="0"/>
              <a:ext cx="1968965" cy="227684"/>
            </a:xfrm>
            <a:custGeom>
              <a:avLst/>
              <a:gdLst/>
              <a:ahLst/>
              <a:cxnLst/>
              <a:rect r="r" b="b" t="t" l="l"/>
              <a:pathLst>
                <a:path h="227684" w="1968965">
                  <a:moveTo>
                    <a:pt x="62135" y="0"/>
                  </a:moveTo>
                  <a:lnTo>
                    <a:pt x="1906830" y="0"/>
                  </a:lnTo>
                  <a:cubicBezTo>
                    <a:pt x="1941146" y="0"/>
                    <a:pt x="1968965" y="27819"/>
                    <a:pt x="1968965" y="62135"/>
                  </a:cubicBezTo>
                  <a:lnTo>
                    <a:pt x="1968965" y="165549"/>
                  </a:lnTo>
                  <a:cubicBezTo>
                    <a:pt x="1968965" y="199866"/>
                    <a:pt x="1941146" y="227684"/>
                    <a:pt x="1906830" y="227684"/>
                  </a:cubicBezTo>
                  <a:lnTo>
                    <a:pt x="62135" y="227684"/>
                  </a:lnTo>
                  <a:cubicBezTo>
                    <a:pt x="27819" y="227684"/>
                    <a:pt x="0" y="199866"/>
                    <a:pt x="0" y="165549"/>
                  </a:cubicBezTo>
                  <a:lnTo>
                    <a:pt x="0" y="62135"/>
                  </a:lnTo>
                  <a:cubicBezTo>
                    <a:pt x="0" y="27819"/>
                    <a:pt x="27819" y="0"/>
                    <a:pt x="62135" y="0"/>
                  </a:cubicBezTo>
                  <a:close/>
                </a:path>
              </a:pathLst>
            </a:custGeom>
            <a:solidFill>
              <a:srgbClr val="000000"/>
            </a:solidFill>
            <a:ln w="38100" cap="rnd">
              <a:solidFill>
                <a:srgbClr val="E5E1DA"/>
              </a:solidFill>
              <a:prstDash val="solid"/>
              <a:round/>
            </a:ln>
          </p:spPr>
        </p:sp>
        <p:sp>
          <p:nvSpPr>
            <p:cNvPr name="TextBox 15" id="15"/>
            <p:cNvSpPr txBox="true"/>
            <p:nvPr/>
          </p:nvSpPr>
          <p:spPr>
            <a:xfrm>
              <a:off x="0" y="-38100"/>
              <a:ext cx="1968965" cy="265784"/>
            </a:xfrm>
            <a:prstGeom prst="rect">
              <a:avLst/>
            </a:prstGeom>
          </p:spPr>
          <p:txBody>
            <a:bodyPr anchor="ctr" rtlCol="false" tIns="254000" lIns="254000" bIns="254000" rIns="254000"/>
            <a:lstStyle/>
            <a:p>
              <a:pPr algn="l">
                <a:lnSpc>
                  <a:spcPts val="2799"/>
                </a:lnSpc>
              </a:pPr>
              <a:r>
                <a:rPr lang="en-US" sz="1999" b="true">
                  <a:solidFill>
                    <a:srgbClr val="E5E1DA"/>
                  </a:solidFill>
                  <a:latin typeface="Lato Bold"/>
                  <a:ea typeface="Lato Bold"/>
                  <a:cs typeface="Lato Bold"/>
                  <a:sym typeface="Lato Bold"/>
                </a:rPr>
                <a:t>C. 20% International Patent</a:t>
              </a:r>
            </a:p>
          </p:txBody>
        </p:sp>
      </p:grpSp>
      <p:grpSp>
        <p:nvGrpSpPr>
          <p:cNvPr name="Group 16" id="16"/>
          <p:cNvGrpSpPr/>
          <p:nvPr/>
        </p:nvGrpSpPr>
        <p:grpSpPr>
          <a:xfrm rot="0">
            <a:off x="8128636" y="8689093"/>
            <a:ext cx="7475913" cy="864489"/>
            <a:chOff x="0" y="0"/>
            <a:chExt cx="1968965" cy="227684"/>
          </a:xfrm>
        </p:grpSpPr>
        <p:sp>
          <p:nvSpPr>
            <p:cNvPr name="Freeform 17" id="17"/>
            <p:cNvSpPr/>
            <p:nvPr/>
          </p:nvSpPr>
          <p:spPr>
            <a:xfrm flipH="false" flipV="false" rot="0">
              <a:off x="0" y="0"/>
              <a:ext cx="1968965" cy="227684"/>
            </a:xfrm>
            <a:custGeom>
              <a:avLst/>
              <a:gdLst/>
              <a:ahLst/>
              <a:cxnLst/>
              <a:rect r="r" b="b" t="t" l="l"/>
              <a:pathLst>
                <a:path h="227684" w="1968965">
                  <a:moveTo>
                    <a:pt x="62135" y="0"/>
                  </a:moveTo>
                  <a:lnTo>
                    <a:pt x="1906830" y="0"/>
                  </a:lnTo>
                  <a:cubicBezTo>
                    <a:pt x="1941146" y="0"/>
                    <a:pt x="1968965" y="27819"/>
                    <a:pt x="1968965" y="62135"/>
                  </a:cubicBezTo>
                  <a:lnTo>
                    <a:pt x="1968965" y="165549"/>
                  </a:lnTo>
                  <a:cubicBezTo>
                    <a:pt x="1968965" y="199866"/>
                    <a:pt x="1941146" y="227684"/>
                    <a:pt x="1906830" y="227684"/>
                  </a:cubicBezTo>
                  <a:lnTo>
                    <a:pt x="62135" y="227684"/>
                  </a:lnTo>
                  <a:cubicBezTo>
                    <a:pt x="27819" y="227684"/>
                    <a:pt x="0" y="199866"/>
                    <a:pt x="0" y="165549"/>
                  </a:cubicBezTo>
                  <a:lnTo>
                    <a:pt x="0" y="62135"/>
                  </a:lnTo>
                  <a:cubicBezTo>
                    <a:pt x="0" y="27819"/>
                    <a:pt x="27819" y="0"/>
                    <a:pt x="62135" y="0"/>
                  </a:cubicBezTo>
                  <a:close/>
                </a:path>
              </a:pathLst>
            </a:custGeom>
            <a:solidFill>
              <a:srgbClr val="000000"/>
            </a:solidFill>
            <a:ln w="38100" cap="rnd">
              <a:solidFill>
                <a:srgbClr val="FFFFFF"/>
              </a:solidFill>
              <a:prstDash val="solid"/>
              <a:round/>
            </a:ln>
          </p:spPr>
        </p:sp>
        <p:sp>
          <p:nvSpPr>
            <p:cNvPr name="TextBox 18" id="18"/>
            <p:cNvSpPr txBox="true"/>
            <p:nvPr/>
          </p:nvSpPr>
          <p:spPr>
            <a:xfrm>
              <a:off x="0" y="-38100"/>
              <a:ext cx="1968965" cy="265784"/>
            </a:xfrm>
            <a:prstGeom prst="rect">
              <a:avLst/>
            </a:prstGeom>
          </p:spPr>
          <p:txBody>
            <a:bodyPr anchor="ctr" rtlCol="false" tIns="254000" lIns="254000" bIns="254000" rIns="254000"/>
            <a:lstStyle/>
            <a:p>
              <a:pPr algn="l">
                <a:lnSpc>
                  <a:spcPts val="2799"/>
                </a:lnSpc>
              </a:pPr>
              <a:r>
                <a:rPr lang="en-US" sz="1999" b="true">
                  <a:solidFill>
                    <a:srgbClr val="FFFFFF"/>
                  </a:solidFill>
                  <a:latin typeface="Lato Bold"/>
                  <a:ea typeface="Lato Bold"/>
                  <a:cs typeface="Lato Bold"/>
                  <a:sym typeface="Lato Bold"/>
                </a:rPr>
                <a:t>D. 10% Expansion and Growth Initiatives</a:t>
              </a:r>
            </a:p>
          </p:txBody>
        </p:sp>
      </p:grpSp>
      <p:sp>
        <p:nvSpPr>
          <p:cNvPr name="TextBox 19" id="19"/>
          <p:cNvSpPr txBox="true"/>
          <p:nvPr/>
        </p:nvSpPr>
        <p:spPr>
          <a:xfrm rot="0">
            <a:off x="8128636" y="1419225"/>
            <a:ext cx="3191173" cy="548064"/>
          </a:xfrm>
          <a:prstGeom prst="rect">
            <a:avLst/>
          </a:prstGeom>
        </p:spPr>
        <p:txBody>
          <a:bodyPr anchor="t" rtlCol="false" tIns="0" lIns="0" bIns="0" rIns="0">
            <a:spAutoFit/>
          </a:bodyPr>
          <a:lstStyle/>
          <a:p>
            <a:pPr algn="ctr">
              <a:lnSpc>
                <a:spcPts val="4441"/>
              </a:lnSpc>
              <a:spcBef>
                <a:spcPct val="0"/>
              </a:spcBef>
            </a:pPr>
            <a:r>
              <a:rPr lang="en-US" sz="3172">
                <a:solidFill>
                  <a:srgbClr val="FFD944"/>
                </a:solidFill>
                <a:latin typeface="Lato"/>
                <a:ea typeface="Lato"/>
                <a:cs typeface="Lato"/>
                <a:sym typeface="Lato"/>
              </a:rPr>
              <a:t>Pre-seed: AU$1M</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2181579">
            <a:off x="14622652" y="162339"/>
            <a:ext cx="10128448" cy="10895890"/>
          </a:xfrm>
          <a:custGeom>
            <a:avLst/>
            <a:gdLst/>
            <a:ahLst/>
            <a:cxnLst/>
            <a:rect r="r" b="b" t="t" l="l"/>
            <a:pathLst>
              <a:path h="10895890" w="10128448">
                <a:moveTo>
                  <a:pt x="0" y="0"/>
                </a:moveTo>
                <a:lnTo>
                  <a:pt x="10128447" y="0"/>
                </a:lnTo>
                <a:lnTo>
                  <a:pt x="10128447" y="10895890"/>
                </a:lnTo>
                <a:lnTo>
                  <a:pt x="0" y="10895890"/>
                </a:lnTo>
                <a:lnTo>
                  <a:pt x="0" y="0"/>
                </a:lnTo>
                <a:close/>
              </a:path>
            </a:pathLst>
          </a:custGeom>
          <a:blipFill>
            <a:blip r:embed="rId2">
              <a:alphaModFix amt="50000"/>
            </a:blip>
            <a:stretch>
              <a:fillRect l="-157" t="0" r="-157" b="0"/>
            </a:stretch>
          </a:blipFill>
        </p:spPr>
      </p:sp>
      <p:grpSp>
        <p:nvGrpSpPr>
          <p:cNvPr name="Group 3" id="3"/>
          <p:cNvGrpSpPr/>
          <p:nvPr/>
        </p:nvGrpSpPr>
        <p:grpSpPr>
          <a:xfrm rot="0">
            <a:off x="3265863" y="2945211"/>
            <a:ext cx="3086100" cy="308610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4AAD"/>
            </a:solidFill>
          </p:spPr>
        </p:sp>
        <p:sp>
          <p:nvSpPr>
            <p:cNvPr name="TextBox 5" id="5"/>
            <p:cNvSpPr txBox="true"/>
            <p:nvPr/>
          </p:nvSpPr>
          <p:spPr>
            <a:xfrm>
              <a:off x="0" y="-19050"/>
              <a:ext cx="812800" cy="831850"/>
            </a:xfrm>
            <a:prstGeom prst="rect">
              <a:avLst/>
            </a:prstGeom>
          </p:spPr>
          <p:txBody>
            <a:bodyPr anchor="ctr" rtlCol="false" tIns="50800" lIns="50800" bIns="50800" rIns="50800"/>
            <a:lstStyle/>
            <a:p>
              <a:pPr algn="ctr">
                <a:lnSpc>
                  <a:spcPts val="2240"/>
                </a:lnSpc>
              </a:pPr>
            </a:p>
          </p:txBody>
        </p:sp>
      </p:grpSp>
      <p:sp>
        <p:nvSpPr>
          <p:cNvPr name="Freeform 6" id="6"/>
          <p:cNvSpPr/>
          <p:nvPr/>
        </p:nvSpPr>
        <p:spPr>
          <a:xfrm flipH="false" flipV="false" rot="0">
            <a:off x="-165677" y="3157191"/>
            <a:ext cx="6356958" cy="6356958"/>
          </a:xfrm>
          <a:custGeom>
            <a:avLst/>
            <a:gdLst/>
            <a:ahLst/>
            <a:cxnLst/>
            <a:rect r="r" b="b" t="t" l="l"/>
            <a:pathLst>
              <a:path h="6356958" w="6356958">
                <a:moveTo>
                  <a:pt x="0" y="0"/>
                </a:moveTo>
                <a:lnTo>
                  <a:pt x="6356958" y="0"/>
                </a:lnTo>
                <a:lnTo>
                  <a:pt x="6356958" y="6356958"/>
                </a:lnTo>
                <a:lnTo>
                  <a:pt x="0" y="6356958"/>
                </a:lnTo>
                <a:lnTo>
                  <a:pt x="0" y="0"/>
                </a:lnTo>
                <a:close/>
              </a:path>
            </a:pathLst>
          </a:custGeom>
          <a:blipFill>
            <a:blip r:embed="rId3"/>
            <a:stretch>
              <a:fillRect l="0" t="0" r="0" b="0"/>
            </a:stretch>
          </a:blipFill>
        </p:spPr>
      </p:sp>
      <p:sp>
        <p:nvSpPr>
          <p:cNvPr name="TextBox 7" id="7"/>
          <p:cNvSpPr txBox="true"/>
          <p:nvPr/>
        </p:nvSpPr>
        <p:spPr>
          <a:xfrm rot="0">
            <a:off x="5030349" y="1075690"/>
            <a:ext cx="4113651" cy="77279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Thank you for your time! Reach out to us for questions.</a:t>
            </a:r>
          </a:p>
        </p:txBody>
      </p:sp>
      <p:sp>
        <p:nvSpPr>
          <p:cNvPr name="TextBox 8" id="8"/>
          <p:cNvSpPr txBox="true"/>
          <p:nvPr/>
        </p:nvSpPr>
        <p:spPr>
          <a:xfrm rot="0">
            <a:off x="7087175" y="5866007"/>
            <a:ext cx="6845495" cy="3724275"/>
          </a:xfrm>
          <a:prstGeom prst="rect">
            <a:avLst/>
          </a:prstGeom>
        </p:spPr>
        <p:txBody>
          <a:bodyPr anchor="t" rtlCol="false" tIns="0" lIns="0" bIns="0" rIns="0">
            <a:spAutoFit/>
          </a:bodyPr>
          <a:lstStyle/>
          <a:p>
            <a:pPr algn="l" marL="647700" indent="-323850" lvl="1">
              <a:lnSpc>
                <a:spcPts val="4200"/>
              </a:lnSpc>
              <a:buFont typeface="Arial"/>
              <a:buChar char="•"/>
            </a:pPr>
            <a:r>
              <a:rPr lang="en-US" sz="3000">
                <a:solidFill>
                  <a:srgbClr val="E5E1DA"/>
                </a:solidFill>
                <a:latin typeface="Lato"/>
                <a:ea typeface="Lato"/>
                <a:cs typeface="Lato"/>
                <a:sym typeface="Lato"/>
              </a:rPr>
              <a:t>20+ years experience in IT as a software engineer/architect</a:t>
            </a:r>
          </a:p>
          <a:p>
            <a:pPr algn="l" marL="647700" indent="-323850" lvl="1">
              <a:lnSpc>
                <a:spcPts val="4200"/>
              </a:lnSpc>
              <a:buFont typeface="Arial"/>
              <a:buChar char="•"/>
            </a:pPr>
            <a:r>
              <a:rPr lang="en-US" sz="3000">
                <a:solidFill>
                  <a:srgbClr val="E5E1DA"/>
                </a:solidFill>
                <a:latin typeface="Lato"/>
                <a:ea typeface="Lato"/>
                <a:cs typeface="Lato"/>
                <a:sym typeface="Lato"/>
              </a:rPr>
              <a:t>Firsthand experience in operating non-cloud infrastructure</a:t>
            </a:r>
          </a:p>
          <a:p>
            <a:pPr algn="l" marL="647700" indent="-323850" lvl="1">
              <a:lnSpc>
                <a:spcPts val="4200"/>
              </a:lnSpc>
              <a:spcBef>
                <a:spcPct val="0"/>
              </a:spcBef>
              <a:buFont typeface="Arial"/>
              <a:buChar char="•"/>
            </a:pPr>
            <a:r>
              <a:rPr lang="en-US" sz="3000">
                <a:solidFill>
                  <a:srgbClr val="E5E1DA"/>
                </a:solidFill>
                <a:latin typeface="Lato"/>
                <a:ea typeface="Lato"/>
                <a:cs typeface="Lato"/>
                <a:sym typeface="Lato"/>
              </a:rPr>
              <a:t>Worked across multiple sectors: banking, trading, logistics, AdTech, telecommunication, energy</a:t>
            </a:r>
          </a:p>
        </p:txBody>
      </p:sp>
      <p:sp>
        <p:nvSpPr>
          <p:cNvPr name="TextBox 9" id="9"/>
          <p:cNvSpPr txBox="true"/>
          <p:nvPr/>
        </p:nvSpPr>
        <p:spPr>
          <a:xfrm rot="0">
            <a:off x="7087175" y="3450036"/>
            <a:ext cx="5508271" cy="2105025"/>
          </a:xfrm>
          <a:prstGeom prst="rect">
            <a:avLst/>
          </a:prstGeom>
        </p:spPr>
        <p:txBody>
          <a:bodyPr anchor="t" rtlCol="false" tIns="0" lIns="0" bIns="0" rIns="0">
            <a:spAutoFit/>
          </a:bodyPr>
          <a:lstStyle/>
          <a:p>
            <a:pPr algn="l">
              <a:lnSpc>
                <a:spcPts val="8400"/>
              </a:lnSpc>
            </a:pPr>
            <a:r>
              <a:rPr lang="en-US" sz="6000" b="true">
                <a:solidFill>
                  <a:srgbClr val="FFD944"/>
                </a:solidFill>
                <a:latin typeface="Lato Bold"/>
                <a:ea typeface="Lato Bold"/>
                <a:cs typeface="Lato Bold"/>
                <a:sym typeface="Lato Bold"/>
              </a:rPr>
              <a:t>THOMAS </a:t>
            </a:r>
          </a:p>
          <a:p>
            <a:pPr algn="l">
              <a:lnSpc>
                <a:spcPts val="8400"/>
              </a:lnSpc>
              <a:spcBef>
                <a:spcPct val="0"/>
              </a:spcBef>
            </a:pPr>
            <a:r>
              <a:rPr lang="en-US" b="true" sz="6000">
                <a:solidFill>
                  <a:srgbClr val="FFD944"/>
                </a:solidFill>
                <a:latin typeface="Lato Bold"/>
                <a:ea typeface="Lato Bold"/>
                <a:cs typeface="Lato Bold"/>
                <a:sym typeface="Lato Bold"/>
              </a:rPr>
              <a:t>HAN</a:t>
            </a:r>
          </a:p>
        </p:txBody>
      </p:sp>
      <p:sp>
        <p:nvSpPr>
          <p:cNvPr name="TextBox 10" id="10"/>
          <p:cNvSpPr txBox="true"/>
          <p:nvPr/>
        </p:nvSpPr>
        <p:spPr>
          <a:xfrm rot="0">
            <a:off x="1028700" y="1019175"/>
            <a:ext cx="4474326" cy="9239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FOUNDER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2100837">
            <a:off x="8982673" y="428119"/>
            <a:ext cx="8310061" cy="8781453"/>
          </a:xfrm>
          <a:custGeom>
            <a:avLst/>
            <a:gdLst/>
            <a:ahLst/>
            <a:cxnLst/>
            <a:rect r="r" b="b" t="t" l="l"/>
            <a:pathLst>
              <a:path h="8781453" w="8310061">
                <a:moveTo>
                  <a:pt x="8310061" y="0"/>
                </a:moveTo>
                <a:lnTo>
                  <a:pt x="0" y="0"/>
                </a:lnTo>
                <a:lnTo>
                  <a:pt x="0" y="8781453"/>
                </a:lnTo>
                <a:lnTo>
                  <a:pt x="8310061" y="8781453"/>
                </a:lnTo>
                <a:lnTo>
                  <a:pt x="8310061" y="0"/>
                </a:lnTo>
                <a:close/>
              </a:path>
            </a:pathLst>
          </a:custGeom>
          <a:blipFill>
            <a:blip r:embed="rId2">
              <a:alphaModFix amt="50000"/>
            </a:blip>
            <a:stretch>
              <a:fillRect l="0" t="0" r="-381" b="-1869"/>
            </a:stretch>
          </a:blipFill>
        </p:spPr>
      </p:sp>
      <p:sp>
        <p:nvSpPr>
          <p:cNvPr name="Freeform 3" id="3"/>
          <p:cNvSpPr/>
          <p:nvPr/>
        </p:nvSpPr>
        <p:spPr>
          <a:xfrm flipH="false" flipV="false" rot="0">
            <a:off x="12933299" y="9214802"/>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928665" y="9258300"/>
            <a:ext cx="428625" cy="428625"/>
          </a:xfrm>
          <a:custGeom>
            <a:avLst/>
            <a:gdLst/>
            <a:ahLst/>
            <a:cxnLst/>
            <a:rect r="r" b="b" t="t" l="l"/>
            <a:pathLst>
              <a:path h="428625" w="428625">
                <a:moveTo>
                  <a:pt x="0" y="0"/>
                </a:moveTo>
                <a:lnTo>
                  <a:pt x="428625" y="0"/>
                </a:lnTo>
                <a:lnTo>
                  <a:pt x="428625" y="428625"/>
                </a:lnTo>
                <a:lnTo>
                  <a:pt x="0" y="4286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928665" y="3213525"/>
            <a:ext cx="11411477" cy="2203560"/>
          </a:xfrm>
          <a:prstGeom prst="rect">
            <a:avLst/>
          </a:prstGeom>
        </p:spPr>
        <p:txBody>
          <a:bodyPr anchor="t" rtlCol="false" tIns="0" lIns="0" bIns="0" rIns="0">
            <a:spAutoFit/>
          </a:bodyPr>
          <a:lstStyle/>
          <a:p>
            <a:pPr algn="l">
              <a:lnSpc>
                <a:spcPts val="15959"/>
              </a:lnSpc>
            </a:pPr>
            <a:r>
              <a:rPr lang="en-US" sz="14508" b="true">
                <a:solidFill>
                  <a:srgbClr val="FBF9F1"/>
                </a:solidFill>
                <a:latin typeface="Poppins Bold"/>
                <a:ea typeface="Poppins Bold"/>
                <a:cs typeface="Poppins Bold"/>
                <a:sym typeface="Poppins Bold"/>
              </a:rPr>
              <a:t>THANK YOU</a:t>
            </a:r>
            <a:r>
              <a:rPr lang="en-US" sz="14508" b="true">
                <a:solidFill>
                  <a:srgbClr val="FBF9F1"/>
                </a:solidFill>
                <a:latin typeface="Poppins Bold"/>
                <a:ea typeface="Poppins Bold"/>
                <a:cs typeface="Poppins Bold"/>
                <a:sym typeface="Poppins Bold"/>
              </a:rPr>
              <a:t> </a:t>
            </a:r>
          </a:p>
        </p:txBody>
      </p:sp>
      <p:sp>
        <p:nvSpPr>
          <p:cNvPr name="TextBox 6" id="6"/>
          <p:cNvSpPr txBox="true"/>
          <p:nvPr/>
        </p:nvSpPr>
        <p:spPr>
          <a:xfrm rot="0">
            <a:off x="928665" y="7119480"/>
            <a:ext cx="6096698"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Present by Thomas Han</a:t>
            </a:r>
          </a:p>
        </p:txBody>
      </p:sp>
      <p:sp>
        <p:nvSpPr>
          <p:cNvPr name="TextBox 7" id="7"/>
          <p:cNvSpPr txBox="true"/>
          <p:nvPr/>
        </p:nvSpPr>
        <p:spPr>
          <a:xfrm rot="0">
            <a:off x="1529481" y="9244648"/>
            <a:ext cx="3572146"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www.res-q.cloud</a:t>
            </a:r>
          </a:p>
        </p:txBody>
      </p:sp>
      <p:sp>
        <p:nvSpPr>
          <p:cNvPr name="TextBox 8" id="8"/>
          <p:cNvSpPr txBox="true"/>
          <p:nvPr/>
        </p:nvSpPr>
        <p:spPr>
          <a:xfrm rot="0">
            <a:off x="13533374" y="9201150"/>
            <a:ext cx="3725926" cy="398780"/>
          </a:xfrm>
          <a:prstGeom prst="rect">
            <a:avLst/>
          </a:prstGeom>
        </p:spPr>
        <p:txBody>
          <a:bodyPr anchor="t" rtlCol="false" tIns="0" lIns="0" bIns="0" rIns="0">
            <a:spAutoFit/>
          </a:bodyPr>
          <a:lstStyle/>
          <a:p>
            <a:pPr algn="l">
              <a:lnSpc>
                <a:spcPts val="3220"/>
              </a:lnSpc>
              <a:spcBef>
                <a:spcPct val="0"/>
              </a:spcBef>
            </a:pPr>
            <a:r>
              <a:rPr lang="en-US" sz="2300">
                <a:solidFill>
                  <a:srgbClr val="E5E1DA"/>
                </a:solidFill>
                <a:latin typeface="Lato"/>
                <a:ea typeface="Lato"/>
                <a:cs typeface="Lato"/>
                <a:sym typeface="Lato"/>
              </a:rPr>
              <a:t>thomas.han@live.com</a:t>
            </a:r>
          </a:p>
        </p:txBody>
      </p:sp>
      <p:sp>
        <p:nvSpPr>
          <p:cNvPr name="TextBox 9" id="9"/>
          <p:cNvSpPr txBox="true"/>
          <p:nvPr/>
        </p:nvSpPr>
        <p:spPr>
          <a:xfrm rot="0">
            <a:off x="928665" y="5417085"/>
            <a:ext cx="11411477" cy="831853"/>
          </a:xfrm>
          <a:prstGeom prst="rect">
            <a:avLst/>
          </a:prstGeom>
        </p:spPr>
        <p:txBody>
          <a:bodyPr anchor="t" rtlCol="false" tIns="0" lIns="0" bIns="0" rIns="0">
            <a:spAutoFit/>
          </a:bodyPr>
          <a:lstStyle/>
          <a:p>
            <a:pPr algn="l">
              <a:lnSpc>
                <a:spcPts val="6050"/>
              </a:lnSpc>
            </a:pPr>
            <a:r>
              <a:rPr lang="en-US" sz="5500">
                <a:solidFill>
                  <a:srgbClr val="FBF9F1"/>
                </a:solidFill>
                <a:latin typeface="Poppins"/>
                <a:ea typeface="Poppins"/>
                <a:cs typeface="Poppins"/>
                <a:sym typeface="Poppins"/>
              </a:rPr>
              <a:t>for your time and attention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383875" y="0"/>
            <a:ext cx="8963849" cy="10287000"/>
            <a:chOff x="0" y="0"/>
            <a:chExt cx="1233566" cy="1415652"/>
          </a:xfrm>
        </p:grpSpPr>
        <p:sp>
          <p:nvSpPr>
            <p:cNvPr name="Freeform 3" id="3"/>
            <p:cNvSpPr/>
            <p:nvPr/>
          </p:nvSpPr>
          <p:spPr>
            <a:xfrm flipH="false" flipV="false" rot="0">
              <a:off x="0" y="0"/>
              <a:ext cx="1233566" cy="1415652"/>
            </a:xfrm>
            <a:custGeom>
              <a:avLst/>
              <a:gdLst/>
              <a:ahLst/>
              <a:cxnLst/>
              <a:rect r="r" b="b" t="t" l="l"/>
              <a:pathLst>
                <a:path h="1415652" w="1233566">
                  <a:moveTo>
                    <a:pt x="0" y="0"/>
                  </a:moveTo>
                  <a:lnTo>
                    <a:pt x="1233566" y="0"/>
                  </a:lnTo>
                  <a:lnTo>
                    <a:pt x="1233566" y="1415652"/>
                  </a:lnTo>
                  <a:lnTo>
                    <a:pt x="0" y="1415652"/>
                  </a:lnTo>
                  <a:close/>
                </a:path>
              </a:pathLst>
            </a:custGeom>
            <a:blipFill>
              <a:blip r:embed="rId2"/>
              <a:stretch>
                <a:fillRect l="-36124" t="0" r="-36124" b="0"/>
              </a:stretch>
            </a:blipFill>
            <a:ln cap="sq">
              <a:noFill/>
              <a:prstDash val="solid"/>
              <a:miter/>
            </a:ln>
          </p:spPr>
        </p:sp>
      </p:grpSp>
      <p:grpSp>
        <p:nvGrpSpPr>
          <p:cNvPr name="Group 4" id="4"/>
          <p:cNvGrpSpPr/>
          <p:nvPr/>
        </p:nvGrpSpPr>
        <p:grpSpPr>
          <a:xfrm rot="0">
            <a:off x="1028700" y="1482999"/>
            <a:ext cx="12577332" cy="8137251"/>
            <a:chOff x="0" y="0"/>
            <a:chExt cx="3312548" cy="2143144"/>
          </a:xfrm>
        </p:grpSpPr>
        <p:sp>
          <p:nvSpPr>
            <p:cNvPr name="Freeform 5" id="5"/>
            <p:cNvSpPr/>
            <p:nvPr/>
          </p:nvSpPr>
          <p:spPr>
            <a:xfrm flipH="false" flipV="false" rot="0">
              <a:off x="0" y="0"/>
              <a:ext cx="3312549" cy="2143144"/>
            </a:xfrm>
            <a:custGeom>
              <a:avLst/>
              <a:gdLst/>
              <a:ahLst/>
              <a:cxnLst/>
              <a:rect r="r" b="b" t="t" l="l"/>
              <a:pathLst>
                <a:path h="2143144" w="3312549">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sp>
        <p:sp>
          <p:nvSpPr>
            <p:cNvPr name="TextBox 6" id="6"/>
            <p:cNvSpPr txBox="true"/>
            <p:nvPr/>
          </p:nvSpPr>
          <p:spPr>
            <a:xfrm>
              <a:off x="0" y="-38100"/>
              <a:ext cx="3312548" cy="2181244"/>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true" flipV="false" rot="6626729">
            <a:off x="-8130685" y="1817905"/>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alphaModFix amt="50000"/>
            </a:blip>
            <a:stretch>
              <a:fillRect l="0" t="0" r="0" b="0"/>
            </a:stretch>
          </a:blipFill>
        </p:spPr>
      </p:sp>
      <p:sp>
        <p:nvSpPr>
          <p:cNvPr name="Freeform 8" id="8"/>
          <p:cNvSpPr/>
          <p:nvPr/>
        </p:nvSpPr>
        <p:spPr>
          <a:xfrm flipH="false" flipV="false" rot="0">
            <a:off x="10212631" y="378290"/>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683564" y="3728310"/>
            <a:ext cx="9267604" cy="382270"/>
          </a:xfrm>
          <a:prstGeom prst="rect">
            <a:avLst/>
          </a:prstGeom>
        </p:spPr>
        <p:txBody>
          <a:bodyPr anchor="t" rtlCol="false" tIns="0" lIns="0" bIns="0" rIns="0">
            <a:spAutoFit/>
          </a:bodyPr>
          <a:lstStyle/>
          <a:p>
            <a:pPr algn="l">
              <a:lnSpc>
                <a:spcPts val="3080"/>
              </a:lnSpc>
              <a:spcBef>
                <a:spcPct val="0"/>
              </a:spcBef>
            </a:pPr>
            <a:r>
              <a:rPr lang="en-US" sz="2200">
                <a:solidFill>
                  <a:srgbClr val="E5E1DA"/>
                </a:solidFill>
                <a:latin typeface="Lato"/>
                <a:ea typeface="Lato"/>
                <a:cs typeface="Lato"/>
                <a:sym typeface="Lato"/>
              </a:rPr>
              <a:t>Tale of three stories</a:t>
            </a:r>
          </a:p>
        </p:txBody>
      </p:sp>
      <p:sp>
        <p:nvSpPr>
          <p:cNvPr name="TextBox 10" id="10"/>
          <p:cNvSpPr txBox="true"/>
          <p:nvPr/>
        </p:nvSpPr>
        <p:spPr>
          <a:xfrm rot="0">
            <a:off x="2339023" y="2285225"/>
            <a:ext cx="8043479" cy="987425"/>
          </a:xfrm>
          <a:prstGeom prst="rect">
            <a:avLst/>
          </a:prstGeom>
        </p:spPr>
        <p:txBody>
          <a:bodyPr anchor="t" rtlCol="false" tIns="0" lIns="0" bIns="0" rIns="0">
            <a:spAutoFit/>
          </a:bodyPr>
          <a:lstStyle/>
          <a:p>
            <a:pPr algn="l">
              <a:lnSpc>
                <a:spcPts val="7150"/>
              </a:lnSpc>
            </a:pPr>
            <a:r>
              <a:rPr lang="en-US" sz="6500" b="true">
                <a:solidFill>
                  <a:srgbClr val="FBF9F1"/>
                </a:solidFill>
                <a:latin typeface="Poppins Bold"/>
                <a:ea typeface="Poppins Bold"/>
                <a:cs typeface="Poppins Bold"/>
                <a:sym typeface="Poppins Bold"/>
              </a:rPr>
              <a:t>INTRODUCTION</a:t>
            </a:r>
          </a:p>
        </p:txBody>
      </p:sp>
      <p:sp>
        <p:nvSpPr>
          <p:cNvPr name="TextBox 11" id="11"/>
          <p:cNvSpPr txBox="true"/>
          <p:nvPr/>
        </p:nvSpPr>
        <p:spPr>
          <a:xfrm rot="0">
            <a:off x="2683564" y="4567780"/>
            <a:ext cx="10486110" cy="4678045"/>
          </a:xfrm>
          <a:prstGeom prst="rect">
            <a:avLst/>
          </a:prstGeom>
        </p:spPr>
        <p:txBody>
          <a:bodyPr anchor="t" rtlCol="false" tIns="0" lIns="0" bIns="0" rIns="0">
            <a:spAutoFit/>
          </a:bodyPr>
          <a:lstStyle/>
          <a:p>
            <a:pPr algn="l" marL="474983" indent="-237491" lvl="1">
              <a:lnSpc>
                <a:spcPts val="3080"/>
              </a:lnSpc>
              <a:buFont typeface="Arial"/>
              <a:buChar char="•"/>
            </a:pPr>
            <a:r>
              <a:rPr lang="en-US" sz="2200">
                <a:solidFill>
                  <a:srgbClr val="FFD944"/>
                </a:solidFill>
                <a:latin typeface="Lato"/>
                <a:ea typeface="Lato"/>
                <a:cs typeface="Lato"/>
                <a:sym typeface="Lato"/>
              </a:rPr>
              <a:t>Small Scale:</a:t>
            </a:r>
          </a:p>
          <a:p>
            <a:pPr algn="l" marL="949965" indent="-316655" lvl="2">
              <a:lnSpc>
                <a:spcPts val="3080"/>
              </a:lnSpc>
              <a:buFont typeface="Arial"/>
              <a:buChar char="⚬"/>
            </a:pPr>
            <a:r>
              <a:rPr lang="en-US" sz="2200">
                <a:solidFill>
                  <a:srgbClr val="E5E1DA"/>
                </a:solidFill>
                <a:latin typeface="Lato"/>
                <a:ea typeface="Lato"/>
                <a:cs typeface="Lato"/>
                <a:sym typeface="Lato"/>
              </a:rPr>
              <a:t>Ransomware infection on two workstations</a:t>
            </a:r>
          </a:p>
          <a:p>
            <a:pPr algn="l" marL="949965" indent="-316655" lvl="2">
              <a:lnSpc>
                <a:spcPts val="3080"/>
              </a:lnSpc>
              <a:buFont typeface="Arial"/>
              <a:buChar char="⚬"/>
            </a:pPr>
            <a:r>
              <a:rPr lang="en-US" sz="2200">
                <a:solidFill>
                  <a:srgbClr val="E5E1DA"/>
                </a:solidFill>
                <a:latin typeface="Lato"/>
                <a:ea typeface="Lato"/>
                <a:cs typeface="Lato"/>
                <a:sym typeface="Lato"/>
              </a:rPr>
              <a:t>2 hours to detect and contact MSP; 3-day recovery from backup</a:t>
            </a:r>
          </a:p>
          <a:p>
            <a:pPr algn="l" marL="949965" indent="-316655" lvl="2">
              <a:lnSpc>
                <a:spcPts val="3080"/>
              </a:lnSpc>
              <a:buFont typeface="Arial"/>
              <a:buChar char="⚬"/>
            </a:pPr>
            <a:r>
              <a:rPr lang="en-US" sz="2200">
                <a:solidFill>
                  <a:srgbClr val="E5E1DA"/>
                </a:solidFill>
                <a:latin typeface="Lato"/>
                <a:ea typeface="Lato"/>
                <a:cs typeface="Lato"/>
                <a:sym typeface="Lato"/>
              </a:rPr>
              <a:t>Recovery cost: $20,000; no impact on critical services</a:t>
            </a:r>
          </a:p>
          <a:p>
            <a:pPr algn="l" marL="474983" indent="-237491" lvl="1">
              <a:lnSpc>
                <a:spcPts val="3080"/>
              </a:lnSpc>
              <a:buFont typeface="Arial"/>
              <a:buChar char="•"/>
            </a:pPr>
            <a:r>
              <a:rPr lang="en-US" sz="2200">
                <a:solidFill>
                  <a:srgbClr val="FFD944"/>
                </a:solidFill>
                <a:latin typeface="Lato"/>
                <a:ea typeface="Lato"/>
                <a:cs typeface="Lato"/>
                <a:sym typeface="Lato"/>
              </a:rPr>
              <a:t>Medium Scale:</a:t>
            </a:r>
          </a:p>
          <a:p>
            <a:pPr algn="l" marL="949965" indent="-316655" lvl="2">
              <a:lnSpc>
                <a:spcPts val="3080"/>
              </a:lnSpc>
              <a:buFont typeface="Arial"/>
              <a:buChar char="⚬"/>
            </a:pPr>
            <a:r>
              <a:rPr lang="en-US" sz="2200">
                <a:solidFill>
                  <a:srgbClr val="E5E1DA"/>
                </a:solidFill>
                <a:latin typeface="Lato"/>
                <a:ea typeface="Lato"/>
                <a:cs typeface="Lato"/>
                <a:sym typeface="Lato"/>
              </a:rPr>
              <a:t> CrowdStrike incident on Melbourne transport company laptops</a:t>
            </a:r>
          </a:p>
          <a:p>
            <a:pPr algn="l" marL="949965" indent="-316655" lvl="2">
              <a:lnSpc>
                <a:spcPts val="3080"/>
              </a:lnSpc>
              <a:buFont typeface="Arial"/>
              <a:buChar char="⚬"/>
            </a:pPr>
            <a:r>
              <a:rPr lang="en-US" sz="2200">
                <a:solidFill>
                  <a:srgbClr val="E5E1DA"/>
                </a:solidFill>
                <a:latin typeface="Lato"/>
                <a:ea typeface="Lato"/>
                <a:cs typeface="Lato"/>
                <a:sym typeface="Lato"/>
              </a:rPr>
              <a:t> Dedicated taskforce team, productivity impacted; 5-day recovery</a:t>
            </a:r>
          </a:p>
          <a:p>
            <a:pPr algn="l" marL="949965" indent="-316655" lvl="2">
              <a:lnSpc>
                <a:spcPts val="3080"/>
              </a:lnSpc>
              <a:buFont typeface="Arial"/>
              <a:buChar char="⚬"/>
            </a:pPr>
            <a:r>
              <a:rPr lang="en-US" sz="2200">
                <a:solidFill>
                  <a:srgbClr val="E5E1DA"/>
                </a:solidFill>
                <a:latin typeface="Lato"/>
                <a:ea typeface="Lato"/>
                <a:cs typeface="Lato"/>
                <a:sym typeface="Lato"/>
              </a:rPr>
              <a:t> </a:t>
            </a:r>
            <a:r>
              <a:rPr lang="en-US" sz="2200">
                <a:solidFill>
                  <a:srgbClr val="E5E1DA"/>
                </a:solidFill>
                <a:latin typeface="Lato"/>
                <a:ea typeface="Lato"/>
                <a:cs typeface="Lato"/>
                <a:sym typeface="Lato"/>
              </a:rPr>
              <a:t>Recovery cost: $200,0000 - $1M; core business unaffected</a:t>
            </a:r>
          </a:p>
          <a:p>
            <a:pPr algn="l" marL="474983" indent="-237491" lvl="1">
              <a:lnSpc>
                <a:spcPts val="3080"/>
              </a:lnSpc>
              <a:buFont typeface="Arial"/>
              <a:buChar char="•"/>
            </a:pPr>
            <a:r>
              <a:rPr lang="en-US" sz="2200">
                <a:solidFill>
                  <a:srgbClr val="FFD944"/>
                </a:solidFill>
                <a:latin typeface="Lato"/>
                <a:ea typeface="Lato"/>
                <a:cs typeface="Lato"/>
                <a:sym typeface="Lato"/>
              </a:rPr>
              <a:t>Large Scale:</a:t>
            </a:r>
          </a:p>
          <a:p>
            <a:pPr algn="l" marL="949965" indent="-316655" lvl="2">
              <a:lnSpc>
                <a:spcPts val="3080"/>
              </a:lnSpc>
              <a:buFont typeface="Arial"/>
              <a:buChar char="⚬"/>
            </a:pPr>
            <a:r>
              <a:rPr lang="en-US" sz="2200">
                <a:solidFill>
                  <a:srgbClr val="E5E1DA"/>
                </a:solidFill>
                <a:latin typeface="Lato"/>
                <a:ea typeface="Lato"/>
                <a:cs typeface="Lato"/>
                <a:sym typeface="Lato"/>
              </a:rPr>
              <a:t> Major US airline, causing flight disruptions and lawsuits</a:t>
            </a:r>
          </a:p>
          <a:p>
            <a:pPr algn="l" marL="949965" indent="-316655" lvl="2">
              <a:lnSpc>
                <a:spcPts val="3080"/>
              </a:lnSpc>
              <a:buFont typeface="Arial"/>
              <a:buChar char="⚬"/>
            </a:pPr>
            <a:r>
              <a:rPr lang="en-US" sz="2200">
                <a:solidFill>
                  <a:srgbClr val="E5E1DA"/>
                </a:solidFill>
                <a:latin typeface="Lato"/>
                <a:ea typeface="Lato"/>
                <a:cs typeface="Lato"/>
                <a:sym typeface="Lato"/>
              </a:rPr>
              <a:t> Full operational halt; 5-day recovery</a:t>
            </a:r>
          </a:p>
          <a:p>
            <a:pPr algn="l" marL="949965" indent="-316655" lvl="2">
              <a:lnSpc>
                <a:spcPts val="3080"/>
              </a:lnSpc>
              <a:spcBef>
                <a:spcPct val="0"/>
              </a:spcBef>
              <a:buFont typeface="Arial"/>
              <a:buChar char="⚬"/>
            </a:pPr>
            <a:r>
              <a:rPr lang="en-US" sz="2200">
                <a:solidFill>
                  <a:srgbClr val="E5E1DA"/>
                </a:solidFill>
                <a:latin typeface="Lato"/>
                <a:ea typeface="Lato"/>
                <a:cs typeface="Lato"/>
                <a:sym typeface="Lato"/>
              </a:rPr>
              <a:t> Recovery cost: $500M; core business crippled</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5400000">
            <a:off x="4438636" y="4802688"/>
            <a:ext cx="8729104" cy="681625"/>
            <a:chOff x="0" y="0"/>
            <a:chExt cx="2299023" cy="179523"/>
          </a:xfrm>
        </p:grpSpPr>
        <p:sp>
          <p:nvSpPr>
            <p:cNvPr name="Freeform 3" id="3"/>
            <p:cNvSpPr/>
            <p:nvPr/>
          </p:nvSpPr>
          <p:spPr>
            <a:xfrm flipH="false" flipV="false" rot="0">
              <a:off x="0" y="0"/>
              <a:ext cx="2299023" cy="179523"/>
            </a:xfrm>
            <a:custGeom>
              <a:avLst/>
              <a:gdLst/>
              <a:ahLst/>
              <a:cxnLst/>
              <a:rect r="r" b="b" t="t" l="l"/>
              <a:pathLst>
                <a:path h="179523" w="22990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2299023" cy="21762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8574588" y="92678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6" id="6"/>
          <p:cNvSpPr/>
          <p:nvPr/>
        </p:nvSpPr>
        <p:spPr>
          <a:xfrm flipH="false" flipV="false" rot="0">
            <a:off x="8574588" y="4292616"/>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7" id="7"/>
          <p:cNvSpPr/>
          <p:nvPr/>
        </p:nvSpPr>
        <p:spPr>
          <a:xfrm flipH="false" flipV="false" rot="0">
            <a:off x="8574588" y="6944995"/>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8" id="8"/>
          <p:cNvSpPr/>
          <p:nvPr/>
        </p:nvSpPr>
        <p:spPr>
          <a:xfrm flipH="false" flipV="false" rot="0">
            <a:off x="1028700" y="8361880"/>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10435729">
            <a:off x="-696093" y="-3780464"/>
            <a:ext cx="7951775" cy="8527373"/>
          </a:xfrm>
          <a:custGeom>
            <a:avLst/>
            <a:gdLst/>
            <a:ahLst/>
            <a:cxnLst/>
            <a:rect r="r" b="b" t="t" l="l"/>
            <a:pathLst>
              <a:path h="8527373" w="7951775">
                <a:moveTo>
                  <a:pt x="0" y="0"/>
                </a:moveTo>
                <a:lnTo>
                  <a:pt x="7951775" y="0"/>
                </a:lnTo>
                <a:lnTo>
                  <a:pt x="7951775" y="8527373"/>
                </a:lnTo>
                <a:lnTo>
                  <a:pt x="0" y="8527373"/>
                </a:lnTo>
                <a:lnTo>
                  <a:pt x="0" y="0"/>
                </a:lnTo>
                <a:close/>
              </a:path>
            </a:pathLst>
          </a:custGeom>
          <a:blipFill>
            <a:blip r:embed="rId5">
              <a:alphaModFix amt="50000"/>
            </a:blip>
            <a:stretch>
              <a:fillRect l="0" t="0" r="0" b="0"/>
            </a:stretch>
          </a:blipFill>
        </p:spPr>
      </p:sp>
      <p:sp>
        <p:nvSpPr>
          <p:cNvPr name="TextBox 10" id="10"/>
          <p:cNvSpPr txBox="true"/>
          <p:nvPr/>
        </p:nvSpPr>
        <p:spPr>
          <a:xfrm rot="0">
            <a:off x="9798106" y="879157"/>
            <a:ext cx="7102472"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Lack of Resilience in Non-Cloud IT Infrastructure</a:t>
            </a:r>
          </a:p>
        </p:txBody>
      </p:sp>
      <p:sp>
        <p:nvSpPr>
          <p:cNvPr name="TextBox 11" id="11"/>
          <p:cNvSpPr txBox="true"/>
          <p:nvPr/>
        </p:nvSpPr>
        <p:spPr>
          <a:xfrm rot="0">
            <a:off x="9798106" y="1458433"/>
            <a:ext cx="7461194" cy="2594610"/>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Non-cloud infrastructure is vulnerable to single points of failure, where a single hardware or software issue can disrupt entire systems. This risk affects all operating systems and devices, exposing them to breakdowns, errors, and cyberattacks. Recovery often demands slow, costly, and error-prone manual intervention, leading to prolonged downtimes and significant operational disruptions.</a:t>
            </a:r>
          </a:p>
        </p:txBody>
      </p:sp>
      <p:sp>
        <p:nvSpPr>
          <p:cNvPr name="TextBox 12" id="12"/>
          <p:cNvSpPr txBox="true"/>
          <p:nvPr/>
        </p:nvSpPr>
        <p:spPr>
          <a:xfrm rot="0">
            <a:off x="1028700" y="6059170"/>
            <a:ext cx="5853180"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PROBLEM STATEMENT</a:t>
            </a:r>
          </a:p>
        </p:txBody>
      </p:sp>
      <p:sp>
        <p:nvSpPr>
          <p:cNvPr name="TextBox 13" id="13"/>
          <p:cNvSpPr txBox="true"/>
          <p:nvPr/>
        </p:nvSpPr>
        <p:spPr>
          <a:xfrm rot="0">
            <a:off x="9798106" y="4278468"/>
            <a:ext cx="6560530"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High Costs and Inefficiency of Cloud Solutions</a:t>
            </a:r>
          </a:p>
        </p:txBody>
      </p:sp>
      <p:sp>
        <p:nvSpPr>
          <p:cNvPr name="TextBox 14" id="14"/>
          <p:cNvSpPr txBox="true"/>
          <p:nvPr/>
        </p:nvSpPr>
        <p:spPr>
          <a:xfrm rot="0">
            <a:off x="9798106" y="4899490"/>
            <a:ext cx="7461194" cy="1851660"/>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Cloud solutions, while offering more resilience, come with high operational costs. Many organisations struggle with excessive cloud expenses and inefficient resource use, prompting them to seek cost-saving measures or alternative solutions to regain control over their IT budgets and reduce waste.</a:t>
            </a:r>
          </a:p>
        </p:txBody>
      </p:sp>
      <p:sp>
        <p:nvSpPr>
          <p:cNvPr name="TextBox 15" id="15"/>
          <p:cNvSpPr txBox="true"/>
          <p:nvPr/>
        </p:nvSpPr>
        <p:spPr>
          <a:xfrm rot="0">
            <a:off x="9798106" y="6930847"/>
            <a:ext cx="6414655"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Inadequacy of Traditional Security Measures</a:t>
            </a:r>
          </a:p>
        </p:txBody>
      </p:sp>
      <p:sp>
        <p:nvSpPr>
          <p:cNvPr name="TextBox 16" id="16"/>
          <p:cNvSpPr txBox="true"/>
          <p:nvPr/>
        </p:nvSpPr>
        <p:spPr>
          <a:xfrm rot="0">
            <a:off x="9798106" y="7462520"/>
            <a:ext cx="7461194" cy="222313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Conventional cybersecurity tools (e.g. antivirus, EDR) are insufficient against advanced exploits targeting system vulnerabilities, especially in non-cloud infrastructure. These systems lack effective remediation capabilities, leading to long downtime and limited recovery options when systems are compromised.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271414" y="1920068"/>
            <a:ext cx="13745171" cy="10034901"/>
          </a:xfrm>
          <a:custGeom>
            <a:avLst/>
            <a:gdLst/>
            <a:ahLst/>
            <a:cxnLst/>
            <a:rect r="r" b="b" t="t" l="l"/>
            <a:pathLst>
              <a:path h="10034901" w="13745171">
                <a:moveTo>
                  <a:pt x="0" y="0"/>
                </a:moveTo>
                <a:lnTo>
                  <a:pt x="13745172" y="0"/>
                </a:lnTo>
                <a:lnTo>
                  <a:pt x="13745172" y="10034901"/>
                </a:lnTo>
                <a:lnTo>
                  <a:pt x="0" y="10034901"/>
                </a:lnTo>
                <a:lnTo>
                  <a:pt x="0" y="0"/>
                </a:lnTo>
                <a:close/>
              </a:path>
            </a:pathLst>
          </a:custGeom>
          <a:blipFill>
            <a:blip r:embed="rId2">
              <a:alphaModFix amt="50000"/>
            </a:blip>
            <a:stretch>
              <a:fillRect l="-523" t="0" r="-523" b="0"/>
            </a:stretch>
          </a:blipFill>
        </p:spPr>
      </p:sp>
      <p:sp>
        <p:nvSpPr>
          <p:cNvPr name="Freeform 3" id="3"/>
          <p:cNvSpPr/>
          <p:nvPr/>
        </p:nvSpPr>
        <p:spPr>
          <a:xfrm flipH="false" flipV="false" rot="0">
            <a:off x="11608420" y="-1200866"/>
            <a:ext cx="6873656" cy="6873656"/>
          </a:xfrm>
          <a:custGeom>
            <a:avLst/>
            <a:gdLst/>
            <a:ahLst/>
            <a:cxnLst/>
            <a:rect r="r" b="b" t="t" l="l"/>
            <a:pathLst>
              <a:path h="6873656" w="6873656">
                <a:moveTo>
                  <a:pt x="0" y="0"/>
                </a:moveTo>
                <a:lnTo>
                  <a:pt x="6873656" y="0"/>
                </a:lnTo>
                <a:lnTo>
                  <a:pt x="6873656" y="6873656"/>
                </a:lnTo>
                <a:lnTo>
                  <a:pt x="0" y="6873656"/>
                </a:lnTo>
                <a:lnTo>
                  <a:pt x="0" y="0"/>
                </a:lnTo>
                <a:close/>
              </a:path>
            </a:pathLst>
          </a:custGeom>
          <a:blipFill>
            <a:blip r:embed="rId3"/>
            <a:stretch>
              <a:fillRect l="0" t="0" r="0" b="0"/>
            </a:stretch>
          </a:blipFill>
        </p:spPr>
      </p:sp>
      <p:grpSp>
        <p:nvGrpSpPr>
          <p:cNvPr name="Group 4" id="4"/>
          <p:cNvGrpSpPr/>
          <p:nvPr/>
        </p:nvGrpSpPr>
        <p:grpSpPr>
          <a:xfrm rot="0">
            <a:off x="409754" y="5238765"/>
            <a:ext cx="7054639" cy="868050"/>
            <a:chOff x="0" y="0"/>
            <a:chExt cx="1797245" cy="221145"/>
          </a:xfrm>
        </p:grpSpPr>
        <p:sp>
          <p:nvSpPr>
            <p:cNvPr name="Freeform 5" id="5"/>
            <p:cNvSpPr/>
            <p:nvPr/>
          </p:nvSpPr>
          <p:spPr>
            <a:xfrm flipH="false" flipV="false" rot="0">
              <a:off x="0" y="0"/>
              <a:ext cx="1797245" cy="221145"/>
            </a:xfrm>
            <a:custGeom>
              <a:avLst/>
              <a:gdLst/>
              <a:ahLst/>
              <a:cxnLst/>
              <a:rect r="r" b="b" t="t" l="l"/>
              <a:pathLst>
                <a:path h="221145" w="1797245">
                  <a:moveTo>
                    <a:pt x="65845" y="0"/>
                  </a:moveTo>
                  <a:lnTo>
                    <a:pt x="1731399" y="0"/>
                  </a:lnTo>
                  <a:cubicBezTo>
                    <a:pt x="1767765" y="0"/>
                    <a:pt x="1797245" y="29480"/>
                    <a:pt x="1797245" y="65845"/>
                  </a:cubicBezTo>
                  <a:lnTo>
                    <a:pt x="1797245" y="155300"/>
                  </a:lnTo>
                  <a:cubicBezTo>
                    <a:pt x="1797245" y="191665"/>
                    <a:pt x="1767765" y="221145"/>
                    <a:pt x="1731399" y="221145"/>
                  </a:cubicBezTo>
                  <a:lnTo>
                    <a:pt x="65845" y="221145"/>
                  </a:lnTo>
                  <a:cubicBezTo>
                    <a:pt x="29480" y="221145"/>
                    <a:pt x="0" y="191665"/>
                    <a:pt x="0" y="155300"/>
                  </a:cubicBezTo>
                  <a:lnTo>
                    <a:pt x="0" y="65845"/>
                  </a:lnTo>
                  <a:cubicBezTo>
                    <a:pt x="0" y="29480"/>
                    <a:pt x="29480" y="0"/>
                    <a:pt x="65845" y="0"/>
                  </a:cubicBezTo>
                  <a:close/>
                </a:path>
              </a:pathLst>
            </a:custGeom>
            <a:solidFill>
              <a:srgbClr val="000000"/>
            </a:solidFill>
            <a:ln w="38100" cap="rnd">
              <a:solidFill>
                <a:srgbClr val="FBF9F1"/>
              </a:solidFill>
              <a:prstDash val="solid"/>
              <a:round/>
            </a:ln>
          </p:spPr>
        </p:sp>
        <p:sp>
          <p:nvSpPr>
            <p:cNvPr name="TextBox 6" id="6"/>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409754" y="6307151"/>
            <a:ext cx="7054639" cy="3641183"/>
            <a:chOff x="0" y="0"/>
            <a:chExt cx="1797245" cy="927630"/>
          </a:xfrm>
        </p:grpSpPr>
        <p:sp>
          <p:nvSpPr>
            <p:cNvPr name="Freeform 8" id="8"/>
            <p:cNvSpPr/>
            <p:nvPr/>
          </p:nvSpPr>
          <p:spPr>
            <a:xfrm flipH="false" flipV="false" rot="0">
              <a:off x="0" y="0"/>
              <a:ext cx="1797245" cy="927630"/>
            </a:xfrm>
            <a:custGeom>
              <a:avLst/>
              <a:gdLst/>
              <a:ahLst/>
              <a:cxnLst/>
              <a:rect r="r" b="b" t="t" l="l"/>
              <a:pathLst>
                <a:path h="927630" w="1797245">
                  <a:moveTo>
                    <a:pt x="21948" y="0"/>
                  </a:moveTo>
                  <a:lnTo>
                    <a:pt x="1775296" y="0"/>
                  </a:lnTo>
                  <a:cubicBezTo>
                    <a:pt x="1787418" y="0"/>
                    <a:pt x="1797245" y="9827"/>
                    <a:pt x="1797245" y="21948"/>
                  </a:cubicBezTo>
                  <a:lnTo>
                    <a:pt x="1797245" y="905682"/>
                  </a:lnTo>
                  <a:cubicBezTo>
                    <a:pt x="1797245" y="917804"/>
                    <a:pt x="1787418" y="927630"/>
                    <a:pt x="1775296" y="927630"/>
                  </a:cubicBezTo>
                  <a:lnTo>
                    <a:pt x="21948" y="927630"/>
                  </a:lnTo>
                  <a:cubicBezTo>
                    <a:pt x="9827" y="927630"/>
                    <a:pt x="0" y="917804"/>
                    <a:pt x="0" y="905682"/>
                  </a:cubicBezTo>
                  <a:lnTo>
                    <a:pt x="0" y="21948"/>
                  </a:lnTo>
                  <a:cubicBezTo>
                    <a:pt x="0" y="9827"/>
                    <a:pt x="9827" y="0"/>
                    <a:pt x="21948" y="0"/>
                  </a:cubicBezTo>
                  <a:close/>
                </a:path>
              </a:pathLst>
            </a:custGeom>
            <a:solidFill>
              <a:srgbClr val="FBF9F1"/>
            </a:solidFill>
            <a:ln w="38100" cap="sq">
              <a:solidFill>
                <a:srgbClr val="FBF9F1"/>
              </a:solidFill>
              <a:prstDash val="solid"/>
              <a:miter/>
            </a:ln>
          </p:spPr>
        </p:sp>
        <p:sp>
          <p:nvSpPr>
            <p:cNvPr name="TextBox 9" id="9"/>
            <p:cNvSpPr txBox="true"/>
            <p:nvPr/>
          </p:nvSpPr>
          <p:spPr>
            <a:xfrm>
              <a:off x="0" y="-38100"/>
              <a:ext cx="1797245" cy="96573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6736110" y="5434675"/>
            <a:ext cx="472659" cy="476230"/>
          </a:xfrm>
          <a:custGeom>
            <a:avLst/>
            <a:gdLst/>
            <a:ahLst/>
            <a:cxnLst/>
            <a:rect r="r" b="b" t="t" l="l"/>
            <a:pathLst>
              <a:path h="476230" w="472659">
                <a:moveTo>
                  <a:pt x="0" y="0"/>
                </a:moveTo>
                <a:lnTo>
                  <a:pt x="472659" y="0"/>
                </a:lnTo>
                <a:lnTo>
                  <a:pt x="472659" y="476230"/>
                </a:lnTo>
                <a:lnTo>
                  <a:pt x="0" y="476230"/>
                </a:lnTo>
                <a:lnTo>
                  <a:pt x="0" y="0"/>
                </a:lnTo>
                <a:close/>
              </a:path>
            </a:pathLst>
          </a:custGeom>
          <a:blipFill>
            <a:blip r:embed="rId4"/>
            <a:stretch>
              <a:fillRect l="0" t="0" r="0" b="0"/>
            </a:stretch>
          </a:blipFill>
        </p:spPr>
      </p:sp>
      <p:grpSp>
        <p:nvGrpSpPr>
          <p:cNvPr name="Group 11" id="11"/>
          <p:cNvGrpSpPr/>
          <p:nvPr/>
        </p:nvGrpSpPr>
        <p:grpSpPr>
          <a:xfrm rot="0">
            <a:off x="8475646" y="5238765"/>
            <a:ext cx="7054639" cy="868050"/>
            <a:chOff x="0" y="0"/>
            <a:chExt cx="1797245" cy="221145"/>
          </a:xfrm>
        </p:grpSpPr>
        <p:sp>
          <p:nvSpPr>
            <p:cNvPr name="Freeform 12" id="12"/>
            <p:cNvSpPr/>
            <p:nvPr/>
          </p:nvSpPr>
          <p:spPr>
            <a:xfrm flipH="false" flipV="false" rot="0">
              <a:off x="0" y="0"/>
              <a:ext cx="1797245" cy="221145"/>
            </a:xfrm>
            <a:custGeom>
              <a:avLst/>
              <a:gdLst/>
              <a:ahLst/>
              <a:cxnLst/>
              <a:rect r="r" b="b" t="t" l="l"/>
              <a:pathLst>
                <a:path h="221145" w="1797245">
                  <a:moveTo>
                    <a:pt x="65845" y="0"/>
                  </a:moveTo>
                  <a:lnTo>
                    <a:pt x="1731399" y="0"/>
                  </a:lnTo>
                  <a:cubicBezTo>
                    <a:pt x="1767765" y="0"/>
                    <a:pt x="1797245" y="29480"/>
                    <a:pt x="1797245" y="65845"/>
                  </a:cubicBezTo>
                  <a:lnTo>
                    <a:pt x="1797245" y="155300"/>
                  </a:lnTo>
                  <a:cubicBezTo>
                    <a:pt x="1797245" y="191665"/>
                    <a:pt x="1767765" y="221145"/>
                    <a:pt x="1731399" y="221145"/>
                  </a:cubicBezTo>
                  <a:lnTo>
                    <a:pt x="65845" y="221145"/>
                  </a:lnTo>
                  <a:cubicBezTo>
                    <a:pt x="29480" y="221145"/>
                    <a:pt x="0" y="191665"/>
                    <a:pt x="0" y="155300"/>
                  </a:cubicBezTo>
                  <a:lnTo>
                    <a:pt x="0" y="65845"/>
                  </a:lnTo>
                  <a:cubicBezTo>
                    <a:pt x="0" y="29480"/>
                    <a:pt x="29480" y="0"/>
                    <a:pt x="65845" y="0"/>
                  </a:cubicBezTo>
                  <a:close/>
                </a:path>
              </a:pathLst>
            </a:custGeom>
            <a:solidFill>
              <a:srgbClr val="000000"/>
            </a:solidFill>
            <a:ln w="38100" cap="rnd">
              <a:solidFill>
                <a:srgbClr val="FFD944"/>
              </a:solidFill>
              <a:prstDash val="solid"/>
              <a:round/>
            </a:ln>
          </p:spPr>
        </p:sp>
        <p:sp>
          <p:nvSpPr>
            <p:cNvPr name="TextBox 13" id="13"/>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8475646" y="6307151"/>
            <a:ext cx="7054639" cy="3641183"/>
            <a:chOff x="0" y="0"/>
            <a:chExt cx="1797245" cy="927630"/>
          </a:xfrm>
        </p:grpSpPr>
        <p:sp>
          <p:nvSpPr>
            <p:cNvPr name="Freeform 15" id="15"/>
            <p:cNvSpPr/>
            <p:nvPr/>
          </p:nvSpPr>
          <p:spPr>
            <a:xfrm flipH="false" flipV="false" rot="0">
              <a:off x="0" y="0"/>
              <a:ext cx="1797245" cy="927630"/>
            </a:xfrm>
            <a:custGeom>
              <a:avLst/>
              <a:gdLst/>
              <a:ahLst/>
              <a:cxnLst/>
              <a:rect r="r" b="b" t="t" l="l"/>
              <a:pathLst>
                <a:path h="927630" w="1797245">
                  <a:moveTo>
                    <a:pt x="21948" y="0"/>
                  </a:moveTo>
                  <a:lnTo>
                    <a:pt x="1775296" y="0"/>
                  </a:lnTo>
                  <a:cubicBezTo>
                    <a:pt x="1787418" y="0"/>
                    <a:pt x="1797245" y="9827"/>
                    <a:pt x="1797245" y="21948"/>
                  </a:cubicBezTo>
                  <a:lnTo>
                    <a:pt x="1797245" y="905682"/>
                  </a:lnTo>
                  <a:cubicBezTo>
                    <a:pt x="1797245" y="917804"/>
                    <a:pt x="1787418" y="927630"/>
                    <a:pt x="1775296" y="927630"/>
                  </a:cubicBezTo>
                  <a:lnTo>
                    <a:pt x="21948" y="927630"/>
                  </a:lnTo>
                  <a:cubicBezTo>
                    <a:pt x="9827" y="927630"/>
                    <a:pt x="0" y="917804"/>
                    <a:pt x="0" y="905682"/>
                  </a:cubicBezTo>
                  <a:lnTo>
                    <a:pt x="0" y="21948"/>
                  </a:lnTo>
                  <a:cubicBezTo>
                    <a:pt x="0" y="9827"/>
                    <a:pt x="9827" y="0"/>
                    <a:pt x="21948" y="0"/>
                  </a:cubicBezTo>
                  <a:close/>
                </a:path>
              </a:pathLst>
            </a:custGeom>
            <a:solidFill>
              <a:srgbClr val="FFD944"/>
            </a:solidFill>
            <a:ln w="38100" cap="sq">
              <a:solidFill>
                <a:srgbClr val="FFD944"/>
              </a:solidFill>
              <a:prstDash val="solid"/>
              <a:miter/>
            </a:ln>
          </p:spPr>
        </p:sp>
        <p:sp>
          <p:nvSpPr>
            <p:cNvPr name="TextBox 16" id="16"/>
            <p:cNvSpPr txBox="true"/>
            <p:nvPr/>
          </p:nvSpPr>
          <p:spPr>
            <a:xfrm>
              <a:off x="0" y="-38100"/>
              <a:ext cx="1797245" cy="965730"/>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0">
            <a:off x="14814532" y="5436460"/>
            <a:ext cx="461433" cy="472659"/>
          </a:xfrm>
          <a:custGeom>
            <a:avLst/>
            <a:gdLst/>
            <a:ahLst/>
            <a:cxnLst/>
            <a:rect r="r" b="b" t="t" l="l"/>
            <a:pathLst>
              <a:path h="472659" w="461433">
                <a:moveTo>
                  <a:pt x="0" y="0"/>
                </a:moveTo>
                <a:lnTo>
                  <a:pt x="461433" y="0"/>
                </a:lnTo>
                <a:lnTo>
                  <a:pt x="461433" y="472659"/>
                </a:lnTo>
                <a:lnTo>
                  <a:pt x="0" y="472659"/>
                </a:lnTo>
                <a:lnTo>
                  <a:pt x="0" y="0"/>
                </a:lnTo>
                <a:close/>
              </a:path>
            </a:pathLst>
          </a:custGeom>
          <a:blipFill>
            <a:blip r:embed="rId5"/>
            <a:stretch>
              <a:fillRect l="0" t="0" r="0" b="0"/>
            </a:stretch>
          </a:blipFill>
        </p:spPr>
      </p:sp>
      <p:sp>
        <p:nvSpPr>
          <p:cNvPr name="TextBox 18" id="18"/>
          <p:cNvSpPr txBox="true"/>
          <p:nvPr/>
        </p:nvSpPr>
        <p:spPr>
          <a:xfrm rot="0">
            <a:off x="901708" y="5421981"/>
            <a:ext cx="3984460" cy="444467"/>
          </a:xfrm>
          <a:prstGeom prst="rect">
            <a:avLst/>
          </a:prstGeom>
        </p:spPr>
        <p:txBody>
          <a:bodyPr anchor="t" rtlCol="false" tIns="0" lIns="0" bIns="0" rIns="0">
            <a:spAutoFit/>
          </a:bodyPr>
          <a:lstStyle/>
          <a:p>
            <a:pPr algn="l">
              <a:lnSpc>
                <a:spcPts val="3618"/>
              </a:lnSpc>
              <a:spcBef>
                <a:spcPct val="0"/>
              </a:spcBef>
            </a:pPr>
            <a:r>
              <a:rPr lang="en-US" b="true" sz="2584">
                <a:solidFill>
                  <a:srgbClr val="FBF9F1"/>
                </a:solidFill>
                <a:latin typeface="Lato Bold"/>
                <a:ea typeface="Lato Bold"/>
                <a:cs typeface="Lato Bold"/>
                <a:sym typeface="Lato Bold"/>
              </a:rPr>
              <a:t>SIDECAR DEVICE</a:t>
            </a:r>
          </a:p>
        </p:txBody>
      </p:sp>
      <p:sp>
        <p:nvSpPr>
          <p:cNvPr name="TextBox 19" id="19"/>
          <p:cNvSpPr txBox="true"/>
          <p:nvPr/>
        </p:nvSpPr>
        <p:spPr>
          <a:xfrm rot="0">
            <a:off x="665379" y="6572686"/>
            <a:ext cx="6543390" cy="2815960"/>
          </a:xfrm>
          <a:prstGeom prst="rect">
            <a:avLst/>
          </a:prstGeom>
        </p:spPr>
        <p:txBody>
          <a:bodyPr anchor="t" rtlCol="false" tIns="0" lIns="0" bIns="0" rIns="0">
            <a:spAutoFit/>
          </a:bodyPr>
          <a:lstStyle/>
          <a:p>
            <a:pPr algn="l" marL="491039" indent="-245520" lvl="1">
              <a:lnSpc>
                <a:spcPts val="3184"/>
              </a:lnSpc>
              <a:buFont typeface="Arial"/>
              <a:buChar char="•"/>
            </a:pPr>
            <a:r>
              <a:rPr lang="en-US" sz="2274">
                <a:solidFill>
                  <a:srgbClr val="000000"/>
                </a:solidFill>
                <a:latin typeface="Lato"/>
                <a:ea typeface="Lato"/>
                <a:cs typeface="Lato"/>
                <a:sym typeface="Lato"/>
              </a:rPr>
              <a:t>Fully-fledged computer</a:t>
            </a:r>
          </a:p>
          <a:p>
            <a:pPr algn="l" marL="491039" indent="-245520" lvl="1">
              <a:lnSpc>
                <a:spcPts val="3184"/>
              </a:lnSpc>
              <a:buFont typeface="Arial"/>
              <a:buChar char="•"/>
            </a:pPr>
            <a:r>
              <a:rPr lang="en-US" sz="2274">
                <a:solidFill>
                  <a:srgbClr val="000000"/>
                </a:solidFill>
                <a:latin typeface="Lato"/>
                <a:ea typeface="Lato"/>
                <a:cs typeface="Lato"/>
                <a:sym typeface="Lato"/>
              </a:rPr>
              <a:t>Secure connection to control server over 4G</a:t>
            </a:r>
          </a:p>
          <a:p>
            <a:pPr algn="l" marL="491039" indent="-245520" lvl="1">
              <a:lnSpc>
                <a:spcPts val="3184"/>
              </a:lnSpc>
              <a:buFont typeface="Arial"/>
              <a:buChar char="•"/>
            </a:pPr>
            <a:r>
              <a:rPr lang="en-US" sz="2274">
                <a:solidFill>
                  <a:srgbClr val="000000"/>
                </a:solidFill>
                <a:latin typeface="Lato"/>
                <a:ea typeface="Lato"/>
                <a:cs typeface="Lato"/>
                <a:sym typeface="Lato"/>
              </a:rPr>
              <a:t>Plug-and-play to each target device</a:t>
            </a:r>
          </a:p>
          <a:p>
            <a:pPr algn="l" marL="491039" indent="-245520" lvl="1">
              <a:lnSpc>
                <a:spcPts val="3184"/>
              </a:lnSpc>
              <a:buFont typeface="Arial"/>
              <a:buChar char="•"/>
            </a:pPr>
            <a:r>
              <a:rPr lang="en-US" sz="2274">
                <a:solidFill>
                  <a:srgbClr val="000000"/>
                </a:solidFill>
                <a:latin typeface="Lato"/>
                <a:ea typeface="Lato"/>
                <a:cs typeface="Lato"/>
                <a:sym typeface="Lato"/>
              </a:rPr>
              <a:t>Enables full control of target device</a:t>
            </a:r>
          </a:p>
          <a:p>
            <a:pPr algn="l" marL="491039" indent="-245520" lvl="1">
              <a:lnSpc>
                <a:spcPts val="3184"/>
              </a:lnSpc>
              <a:buFont typeface="Arial"/>
              <a:buChar char="•"/>
            </a:pPr>
            <a:r>
              <a:rPr lang="en-US" sz="2274">
                <a:solidFill>
                  <a:srgbClr val="000000"/>
                </a:solidFill>
                <a:latin typeface="Lato"/>
                <a:ea typeface="Lato"/>
                <a:cs typeface="Lato"/>
                <a:sym typeface="Lato"/>
              </a:rPr>
              <a:t>Threat detection</a:t>
            </a:r>
          </a:p>
          <a:p>
            <a:pPr algn="l" marL="491039" indent="-245520" lvl="1">
              <a:lnSpc>
                <a:spcPts val="3184"/>
              </a:lnSpc>
              <a:spcBef>
                <a:spcPct val="0"/>
              </a:spcBef>
              <a:buFont typeface="Arial"/>
              <a:buChar char="•"/>
            </a:pPr>
            <a:r>
              <a:rPr lang="en-US" sz="2274">
                <a:solidFill>
                  <a:srgbClr val="000000"/>
                </a:solidFill>
                <a:latin typeface="Lato"/>
                <a:ea typeface="Lato"/>
                <a:cs typeface="Lato"/>
                <a:sym typeface="Lato"/>
              </a:rPr>
              <a:t>Sends target device diagnostic, such as threat information to control server</a:t>
            </a:r>
          </a:p>
        </p:txBody>
      </p:sp>
      <p:sp>
        <p:nvSpPr>
          <p:cNvPr name="TextBox 20" id="20"/>
          <p:cNvSpPr txBox="true"/>
          <p:nvPr/>
        </p:nvSpPr>
        <p:spPr>
          <a:xfrm rot="0">
            <a:off x="4525413" y="723093"/>
            <a:ext cx="9237174" cy="923925"/>
          </a:xfrm>
          <a:prstGeom prst="rect">
            <a:avLst/>
          </a:prstGeom>
        </p:spPr>
        <p:txBody>
          <a:bodyPr anchor="t" rtlCol="false" tIns="0" lIns="0" bIns="0" rIns="0">
            <a:spAutoFit/>
          </a:bodyPr>
          <a:lstStyle/>
          <a:p>
            <a:pPr algn="ctr">
              <a:lnSpc>
                <a:spcPts val="6600"/>
              </a:lnSpc>
            </a:pPr>
            <a:r>
              <a:rPr lang="en-US" b="true" sz="6000">
                <a:solidFill>
                  <a:srgbClr val="FBF9F1"/>
                </a:solidFill>
                <a:latin typeface="Poppins Bold"/>
                <a:ea typeface="Poppins Bold"/>
                <a:cs typeface="Poppins Bold"/>
                <a:sym typeface="Poppins Bold"/>
              </a:rPr>
              <a:t>SOLUTION</a:t>
            </a:r>
          </a:p>
        </p:txBody>
      </p:sp>
      <p:sp>
        <p:nvSpPr>
          <p:cNvPr name="TextBox 21" id="21"/>
          <p:cNvSpPr txBox="true"/>
          <p:nvPr/>
        </p:nvSpPr>
        <p:spPr>
          <a:xfrm rot="0">
            <a:off x="8967600" y="5421981"/>
            <a:ext cx="3984460" cy="444467"/>
          </a:xfrm>
          <a:prstGeom prst="rect">
            <a:avLst/>
          </a:prstGeom>
        </p:spPr>
        <p:txBody>
          <a:bodyPr anchor="t" rtlCol="false" tIns="0" lIns="0" bIns="0" rIns="0">
            <a:spAutoFit/>
          </a:bodyPr>
          <a:lstStyle/>
          <a:p>
            <a:pPr algn="l">
              <a:lnSpc>
                <a:spcPts val="3618"/>
              </a:lnSpc>
              <a:spcBef>
                <a:spcPct val="0"/>
              </a:spcBef>
            </a:pPr>
            <a:r>
              <a:rPr lang="en-US" b="true" sz="2584">
                <a:solidFill>
                  <a:srgbClr val="FFD944"/>
                </a:solidFill>
                <a:latin typeface="Lato Bold"/>
                <a:ea typeface="Lato Bold"/>
                <a:cs typeface="Lato Bold"/>
                <a:sym typeface="Lato Bold"/>
              </a:rPr>
              <a:t>CONTROL SERVER</a:t>
            </a:r>
          </a:p>
        </p:txBody>
      </p:sp>
      <p:sp>
        <p:nvSpPr>
          <p:cNvPr name="TextBox 22" id="22"/>
          <p:cNvSpPr txBox="true"/>
          <p:nvPr/>
        </p:nvSpPr>
        <p:spPr>
          <a:xfrm rot="0">
            <a:off x="8743800" y="6515049"/>
            <a:ext cx="6532165" cy="2815960"/>
          </a:xfrm>
          <a:prstGeom prst="rect">
            <a:avLst/>
          </a:prstGeom>
        </p:spPr>
        <p:txBody>
          <a:bodyPr anchor="t" rtlCol="false" tIns="0" lIns="0" bIns="0" rIns="0">
            <a:spAutoFit/>
          </a:bodyPr>
          <a:lstStyle/>
          <a:p>
            <a:pPr algn="l" marL="491039" indent="-245520" lvl="1">
              <a:lnSpc>
                <a:spcPts val="3184"/>
              </a:lnSpc>
              <a:buFont typeface="Arial"/>
              <a:buChar char="•"/>
            </a:pPr>
            <a:r>
              <a:rPr lang="en-US" sz="2274">
                <a:solidFill>
                  <a:srgbClr val="000000"/>
                </a:solidFill>
                <a:latin typeface="Lato"/>
                <a:ea typeface="Lato"/>
                <a:cs typeface="Lato"/>
                <a:sym typeface="Lato"/>
              </a:rPr>
              <a:t>Individually or mass control target devices</a:t>
            </a:r>
          </a:p>
          <a:p>
            <a:pPr algn="l" marL="491039" indent="-245520" lvl="1">
              <a:lnSpc>
                <a:spcPts val="3184"/>
              </a:lnSpc>
              <a:buFont typeface="Arial"/>
              <a:buChar char="•"/>
            </a:pPr>
            <a:r>
              <a:rPr lang="en-US" sz="2274">
                <a:solidFill>
                  <a:srgbClr val="000000"/>
                </a:solidFill>
                <a:latin typeface="Lato"/>
                <a:ea typeface="Lato"/>
                <a:cs typeface="Lato"/>
                <a:sym typeface="Lato"/>
              </a:rPr>
              <a:t>Mass automation scripting</a:t>
            </a:r>
          </a:p>
          <a:p>
            <a:pPr algn="l" marL="491039" indent="-245520" lvl="1">
              <a:lnSpc>
                <a:spcPts val="3184"/>
              </a:lnSpc>
              <a:buFont typeface="Arial"/>
              <a:buChar char="•"/>
            </a:pPr>
            <a:r>
              <a:rPr lang="en-US" sz="2274">
                <a:solidFill>
                  <a:srgbClr val="000000"/>
                </a:solidFill>
                <a:latin typeface="Lato"/>
                <a:ea typeface="Lato"/>
                <a:cs typeface="Lato"/>
                <a:sym typeface="Lato"/>
              </a:rPr>
              <a:t>Monitor target and sidecar devices</a:t>
            </a:r>
          </a:p>
          <a:p>
            <a:pPr algn="l" marL="491039" indent="-245520" lvl="1">
              <a:lnSpc>
                <a:spcPts val="3184"/>
              </a:lnSpc>
              <a:buFont typeface="Arial"/>
              <a:buChar char="•"/>
            </a:pPr>
            <a:r>
              <a:rPr lang="en-US" sz="2274">
                <a:solidFill>
                  <a:srgbClr val="000000"/>
                </a:solidFill>
                <a:latin typeface="Lato"/>
                <a:ea typeface="Lato"/>
                <a:cs typeface="Lato"/>
                <a:sym typeface="Lato"/>
              </a:rPr>
              <a:t>Sends automated recovery steps to sidecar</a:t>
            </a:r>
          </a:p>
          <a:p>
            <a:pPr algn="l" marL="491039" indent="-245520" lvl="1">
              <a:lnSpc>
                <a:spcPts val="3184"/>
              </a:lnSpc>
              <a:buFont typeface="Arial"/>
              <a:buChar char="•"/>
            </a:pPr>
            <a:r>
              <a:rPr lang="en-US" sz="2274">
                <a:solidFill>
                  <a:srgbClr val="000000"/>
                </a:solidFill>
                <a:latin typeface="Lato"/>
                <a:ea typeface="Lato"/>
                <a:cs typeface="Lato"/>
                <a:sym typeface="Lato"/>
              </a:rPr>
              <a:t>Integration to third-party tools (BCMS, monitoring)</a:t>
            </a:r>
          </a:p>
          <a:p>
            <a:pPr algn="l" marL="491039" indent="-245520" lvl="1">
              <a:lnSpc>
                <a:spcPts val="3184"/>
              </a:lnSpc>
              <a:spcBef>
                <a:spcPct val="0"/>
              </a:spcBef>
              <a:buFont typeface="Arial"/>
              <a:buChar char="•"/>
            </a:pPr>
            <a:r>
              <a:rPr lang="en-US" sz="2274">
                <a:solidFill>
                  <a:srgbClr val="000000"/>
                </a:solidFill>
                <a:latin typeface="Lato"/>
                <a:ea typeface="Lato"/>
                <a:cs typeface="Lato"/>
                <a:sym typeface="Lato"/>
              </a:rPr>
              <a:t>Sends alerts to users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6844491" y="-3015084"/>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alphaModFix amt="50000"/>
            </a:blip>
            <a:stretch>
              <a:fillRect l="0" t="0" r="0" b="0"/>
            </a:stretch>
          </a:blipFill>
        </p:spPr>
      </p:sp>
      <p:sp>
        <p:nvSpPr>
          <p:cNvPr name="Freeform 3" id="3"/>
          <p:cNvSpPr/>
          <p:nvPr/>
        </p:nvSpPr>
        <p:spPr>
          <a:xfrm flipH="false" flipV="false" rot="5400000">
            <a:off x="14011079" y="-2759658"/>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alphaModFix amt="50000"/>
            </a:blip>
            <a:stretch>
              <a:fillRect l="0" t="0" r="0" b="0"/>
            </a:stretch>
          </a:blipFill>
        </p:spPr>
      </p:sp>
      <p:sp>
        <p:nvSpPr>
          <p:cNvPr name="Freeform 4" id="4"/>
          <p:cNvSpPr/>
          <p:nvPr/>
        </p:nvSpPr>
        <p:spPr>
          <a:xfrm flipH="false" flipV="false" rot="0">
            <a:off x="760535" y="4910099"/>
            <a:ext cx="705511" cy="722674"/>
          </a:xfrm>
          <a:custGeom>
            <a:avLst/>
            <a:gdLst/>
            <a:ahLst/>
            <a:cxnLst/>
            <a:rect r="r" b="b" t="t" l="l"/>
            <a:pathLst>
              <a:path h="722674" w="705511">
                <a:moveTo>
                  <a:pt x="0" y="0"/>
                </a:moveTo>
                <a:lnTo>
                  <a:pt x="705510" y="0"/>
                </a:lnTo>
                <a:lnTo>
                  <a:pt x="705510" y="722674"/>
                </a:lnTo>
                <a:lnTo>
                  <a:pt x="0" y="722674"/>
                </a:lnTo>
                <a:lnTo>
                  <a:pt x="0" y="0"/>
                </a:lnTo>
                <a:close/>
              </a:path>
            </a:pathLst>
          </a:custGeom>
          <a:blipFill>
            <a:blip r:embed="rId3"/>
            <a:stretch>
              <a:fillRect l="0" t="0" r="0" b="0"/>
            </a:stretch>
          </a:blipFill>
        </p:spPr>
      </p:sp>
      <p:sp>
        <p:nvSpPr>
          <p:cNvPr name="Freeform 5" id="5"/>
          <p:cNvSpPr/>
          <p:nvPr/>
        </p:nvSpPr>
        <p:spPr>
          <a:xfrm flipH="false" flipV="false" rot="0">
            <a:off x="760535" y="4910099"/>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6" id="6"/>
          <p:cNvSpPr/>
          <p:nvPr/>
        </p:nvSpPr>
        <p:spPr>
          <a:xfrm flipH="false" flipV="false" rot="0">
            <a:off x="6777204" y="4910099"/>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7" id="7"/>
          <p:cNvSpPr/>
          <p:nvPr/>
        </p:nvSpPr>
        <p:spPr>
          <a:xfrm flipH="false" flipV="false" rot="0">
            <a:off x="7135831" y="4682845"/>
            <a:ext cx="1256063" cy="1359911"/>
          </a:xfrm>
          <a:custGeom>
            <a:avLst/>
            <a:gdLst/>
            <a:ahLst/>
            <a:cxnLst/>
            <a:rect r="r" b="b" t="t" l="l"/>
            <a:pathLst>
              <a:path h="1359911" w="1256063">
                <a:moveTo>
                  <a:pt x="0" y="0"/>
                </a:moveTo>
                <a:lnTo>
                  <a:pt x="1256063" y="0"/>
                </a:lnTo>
                <a:lnTo>
                  <a:pt x="1256063" y="1359911"/>
                </a:lnTo>
                <a:lnTo>
                  <a:pt x="0" y="135991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263073" y="4682845"/>
            <a:ext cx="1359911" cy="1359911"/>
          </a:xfrm>
          <a:custGeom>
            <a:avLst/>
            <a:gdLst/>
            <a:ahLst/>
            <a:cxnLst/>
            <a:rect r="r" b="b" t="t" l="l"/>
            <a:pathLst>
              <a:path h="1359911" w="1359911">
                <a:moveTo>
                  <a:pt x="0" y="0"/>
                </a:moveTo>
                <a:lnTo>
                  <a:pt x="1359911" y="0"/>
                </a:lnTo>
                <a:lnTo>
                  <a:pt x="1359911" y="1359911"/>
                </a:lnTo>
                <a:lnTo>
                  <a:pt x="0" y="135991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12793873" y="4910099"/>
            <a:ext cx="717254" cy="722674"/>
          </a:xfrm>
          <a:custGeom>
            <a:avLst/>
            <a:gdLst/>
            <a:ahLst/>
            <a:cxnLst/>
            <a:rect r="r" b="b" t="t" l="l"/>
            <a:pathLst>
              <a:path h="722674" w="717254">
                <a:moveTo>
                  <a:pt x="0" y="0"/>
                </a:moveTo>
                <a:lnTo>
                  <a:pt x="717254" y="0"/>
                </a:lnTo>
                <a:lnTo>
                  <a:pt x="717254" y="722674"/>
                </a:lnTo>
                <a:lnTo>
                  <a:pt x="0" y="722674"/>
                </a:lnTo>
                <a:lnTo>
                  <a:pt x="0" y="0"/>
                </a:lnTo>
                <a:close/>
              </a:path>
            </a:pathLst>
          </a:custGeom>
          <a:blipFill>
            <a:blip r:embed="rId4"/>
            <a:stretch>
              <a:fillRect l="0" t="0" r="0" b="0"/>
            </a:stretch>
          </a:blipFill>
        </p:spPr>
      </p:sp>
      <p:sp>
        <p:nvSpPr>
          <p:cNvPr name="Freeform 10" id="10"/>
          <p:cNvSpPr/>
          <p:nvPr/>
        </p:nvSpPr>
        <p:spPr>
          <a:xfrm flipH="false" flipV="false" rot="0">
            <a:off x="13152500" y="4792769"/>
            <a:ext cx="1504361" cy="1249988"/>
          </a:xfrm>
          <a:custGeom>
            <a:avLst/>
            <a:gdLst/>
            <a:ahLst/>
            <a:cxnLst/>
            <a:rect r="r" b="b" t="t" l="l"/>
            <a:pathLst>
              <a:path h="1249988" w="1504361">
                <a:moveTo>
                  <a:pt x="0" y="0"/>
                </a:moveTo>
                <a:lnTo>
                  <a:pt x="1504361" y="0"/>
                </a:lnTo>
                <a:lnTo>
                  <a:pt x="1504361" y="1249987"/>
                </a:lnTo>
                <a:lnTo>
                  <a:pt x="0" y="1249987"/>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1" id="11"/>
          <p:cNvSpPr txBox="true"/>
          <p:nvPr/>
        </p:nvSpPr>
        <p:spPr>
          <a:xfrm rot="0">
            <a:off x="760535" y="6414231"/>
            <a:ext cx="5025767" cy="422275"/>
          </a:xfrm>
          <a:prstGeom prst="rect">
            <a:avLst/>
          </a:prstGeom>
        </p:spPr>
        <p:txBody>
          <a:bodyPr anchor="t" rtlCol="false" tIns="0" lIns="0" bIns="0" rIns="0">
            <a:spAutoFit/>
          </a:bodyPr>
          <a:lstStyle/>
          <a:p>
            <a:pPr algn="l">
              <a:lnSpc>
                <a:spcPts val="3499"/>
              </a:lnSpc>
              <a:spcBef>
                <a:spcPct val="0"/>
              </a:spcBef>
            </a:pPr>
            <a:r>
              <a:rPr lang="en-US" b="true" sz="2499">
                <a:solidFill>
                  <a:srgbClr val="FBF9F1"/>
                </a:solidFill>
                <a:latin typeface="Lato Bold"/>
                <a:ea typeface="Lato Bold"/>
                <a:cs typeface="Lato Bold"/>
                <a:sym typeface="Lato Bold"/>
              </a:rPr>
              <a:t>Last Line of Defence</a:t>
            </a:r>
          </a:p>
        </p:txBody>
      </p:sp>
      <p:sp>
        <p:nvSpPr>
          <p:cNvPr name="TextBox 12" id="12"/>
          <p:cNvSpPr txBox="true"/>
          <p:nvPr/>
        </p:nvSpPr>
        <p:spPr>
          <a:xfrm rot="0">
            <a:off x="760535" y="7208393"/>
            <a:ext cx="4733925" cy="296608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Delivers robust protection against both </a:t>
            </a:r>
            <a:r>
              <a:rPr lang="en-US" sz="2100">
                <a:solidFill>
                  <a:srgbClr val="F14E63"/>
                </a:solidFill>
                <a:latin typeface="Lato"/>
                <a:ea typeface="Lato"/>
                <a:cs typeface="Lato"/>
                <a:sym typeface="Lato"/>
              </a:rPr>
              <a:t>known</a:t>
            </a:r>
            <a:r>
              <a:rPr lang="en-US" sz="2100">
                <a:solidFill>
                  <a:srgbClr val="E5E1DA"/>
                </a:solidFill>
                <a:latin typeface="Lato"/>
                <a:ea typeface="Lato"/>
                <a:cs typeface="Lato"/>
                <a:sym typeface="Lato"/>
              </a:rPr>
              <a:t> and </a:t>
            </a:r>
            <a:r>
              <a:rPr lang="en-US" sz="2100">
                <a:solidFill>
                  <a:srgbClr val="F14E63"/>
                </a:solidFill>
                <a:latin typeface="Lato"/>
                <a:ea typeface="Lato"/>
                <a:cs typeface="Lato"/>
                <a:sym typeface="Lato"/>
              </a:rPr>
              <a:t>emerging threats</a:t>
            </a:r>
            <a:r>
              <a:rPr lang="en-US" sz="2100">
                <a:solidFill>
                  <a:srgbClr val="E5E1DA"/>
                </a:solidFill>
                <a:latin typeface="Lato"/>
                <a:ea typeface="Lato"/>
                <a:cs typeface="Lato"/>
                <a:sym typeface="Lato"/>
              </a:rPr>
              <a:t>, ensuring seamless business continuity. Proactively detects vulnerabilities and offers resilient shielding, even if primary defences are breached. Air-gapped management </a:t>
            </a:r>
            <a:r>
              <a:rPr lang="en-US" sz="2100">
                <a:solidFill>
                  <a:srgbClr val="F14E63"/>
                </a:solidFill>
                <a:latin typeface="Lato"/>
                <a:ea typeface="Lato"/>
                <a:cs typeface="Lato"/>
                <a:sym typeface="Lato"/>
              </a:rPr>
              <a:t>prevents escalation of cyberattacks</a:t>
            </a:r>
            <a:r>
              <a:rPr lang="en-US" sz="2100">
                <a:solidFill>
                  <a:srgbClr val="E5E1DA"/>
                </a:solidFill>
                <a:latin typeface="Lato"/>
                <a:ea typeface="Lato"/>
                <a:cs typeface="Lato"/>
                <a:sym typeface="Lato"/>
              </a:rPr>
              <a:t>.</a:t>
            </a:r>
          </a:p>
        </p:txBody>
      </p:sp>
      <p:sp>
        <p:nvSpPr>
          <p:cNvPr name="TextBox 13" id="13"/>
          <p:cNvSpPr txBox="true"/>
          <p:nvPr/>
        </p:nvSpPr>
        <p:spPr>
          <a:xfrm rot="0">
            <a:off x="2238056" y="1019175"/>
            <a:ext cx="8510761" cy="26003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OUR INNOVATIVE SOLUTIONS -</a:t>
            </a:r>
          </a:p>
          <a:p>
            <a:pPr algn="l">
              <a:lnSpc>
                <a:spcPts val="6600"/>
              </a:lnSpc>
            </a:pPr>
            <a:r>
              <a:rPr lang="en-US" sz="6000" b="true">
                <a:solidFill>
                  <a:srgbClr val="FBF9F1"/>
                </a:solidFill>
                <a:latin typeface="Poppins Bold"/>
                <a:ea typeface="Poppins Bold"/>
                <a:cs typeface="Poppins Bold"/>
                <a:sym typeface="Poppins Bold"/>
              </a:rPr>
              <a:t>TAKE TOTAL CONTROL</a:t>
            </a:r>
          </a:p>
        </p:txBody>
      </p:sp>
      <p:sp>
        <p:nvSpPr>
          <p:cNvPr name="TextBox 14" id="14"/>
          <p:cNvSpPr txBox="true"/>
          <p:nvPr/>
        </p:nvSpPr>
        <p:spPr>
          <a:xfrm rot="0">
            <a:off x="6777204" y="6414231"/>
            <a:ext cx="5023212" cy="422275"/>
          </a:xfrm>
          <a:prstGeom prst="rect">
            <a:avLst/>
          </a:prstGeom>
        </p:spPr>
        <p:txBody>
          <a:bodyPr anchor="t" rtlCol="false" tIns="0" lIns="0" bIns="0" rIns="0">
            <a:spAutoFit/>
          </a:bodyPr>
          <a:lstStyle/>
          <a:p>
            <a:pPr algn="l">
              <a:lnSpc>
                <a:spcPts val="3499"/>
              </a:lnSpc>
              <a:spcBef>
                <a:spcPct val="0"/>
              </a:spcBef>
            </a:pPr>
            <a:r>
              <a:rPr lang="en-US" b="true" sz="2499">
                <a:solidFill>
                  <a:srgbClr val="FBF9F1"/>
                </a:solidFill>
                <a:latin typeface="Lato Bold"/>
                <a:ea typeface="Lato Bold"/>
                <a:cs typeface="Lato Bold"/>
                <a:sym typeface="Lato Bold"/>
              </a:rPr>
              <a:t>Rapid Recovery</a:t>
            </a:r>
          </a:p>
        </p:txBody>
      </p:sp>
      <p:sp>
        <p:nvSpPr>
          <p:cNvPr name="TextBox 15" id="15"/>
          <p:cNvSpPr txBox="true"/>
          <p:nvPr/>
        </p:nvSpPr>
        <p:spPr>
          <a:xfrm rot="0">
            <a:off x="6777204" y="7208393"/>
            <a:ext cx="4733925" cy="2594610"/>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Reducing Mean Time to Recovery (MTTR) from </a:t>
            </a:r>
            <a:r>
              <a:rPr lang="en-US" sz="2100">
                <a:solidFill>
                  <a:srgbClr val="F14E63"/>
                </a:solidFill>
                <a:latin typeface="Lato"/>
                <a:ea typeface="Lato"/>
                <a:cs typeface="Lato"/>
                <a:sym typeface="Lato"/>
              </a:rPr>
              <a:t>72 hours</a:t>
            </a:r>
            <a:r>
              <a:rPr lang="en-US" sz="2100">
                <a:solidFill>
                  <a:srgbClr val="E5E1DA"/>
                </a:solidFill>
                <a:latin typeface="Lato"/>
                <a:ea typeface="Lato"/>
                <a:cs typeface="Lato"/>
                <a:sym typeface="Lato"/>
              </a:rPr>
              <a:t> to </a:t>
            </a:r>
            <a:r>
              <a:rPr lang="en-US" sz="2100">
                <a:solidFill>
                  <a:srgbClr val="F14E63"/>
                </a:solidFill>
                <a:latin typeface="Lato"/>
                <a:ea typeface="Lato"/>
                <a:cs typeface="Lato"/>
                <a:sym typeface="Lato"/>
              </a:rPr>
              <a:t>30 seconds</a:t>
            </a:r>
            <a:r>
              <a:rPr lang="en-US" sz="2100">
                <a:solidFill>
                  <a:srgbClr val="E5E1DA"/>
                </a:solidFill>
                <a:latin typeface="Lato"/>
                <a:ea typeface="Lato"/>
                <a:cs typeface="Lato"/>
                <a:sym typeface="Lato"/>
              </a:rPr>
              <a:t> drastically cuts downtime, quickly resuming critical systems. It also offers mass control, efficiently managing large-scale operations across multiple systems.</a:t>
            </a:r>
          </a:p>
        </p:txBody>
      </p:sp>
      <p:sp>
        <p:nvSpPr>
          <p:cNvPr name="TextBox 16" id="16"/>
          <p:cNvSpPr txBox="true"/>
          <p:nvPr/>
        </p:nvSpPr>
        <p:spPr>
          <a:xfrm rot="0">
            <a:off x="12793873" y="6414231"/>
            <a:ext cx="4860879" cy="422275"/>
          </a:xfrm>
          <a:prstGeom prst="rect">
            <a:avLst/>
          </a:prstGeom>
        </p:spPr>
        <p:txBody>
          <a:bodyPr anchor="t" rtlCol="false" tIns="0" lIns="0" bIns="0" rIns="0">
            <a:spAutoFit/>
          </a:bodyPr>
          <a:lstStyle/>
          <a:p>
            <a:pPr algn="l">
              <a:lnSpc>
                <a:spcPts val="3499"/>
              </a:lnSpc>
              <a:spcBef>
                <a:spcPct val="0"/>
              </a:spcBef>
            </a:pPr>
            <a:r>
              <a:rPr lang="en-US" b="true" sz="2499">
                <a:solidFill>
                  <a:srgbClr val="FBF9F1"/>
                </a:solidFill>
                <a:latin typeface="Lato Bold"/>
                <a:ea typeface="Lato Bold"/>
                <a:cs typeface="Lato Bold"/>
                <a:sym typeface="Lato Bold"/>
              </a:rPr>
              <a:t>Private Cloud</a:t>
            </a:r>
          </a:p>
        </p:txBody>
      </p:sp>
      <p:sp>
        <p:nvSpPr>
          <p:cNvPr name="TextBox 17" id="17"/>
          <p:cNvSpPr txBox="true"/>
          <p:nvPr/>
        </p:nvSpPr>
        <p:spPr>
          <a:xfrm rot="0">
            <a:off x="12793873" y="7208393"/>
            <a:ext cx="4733593" cy="222313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Our solutions enable </a:t>
            </a:r>
            <a:r>
              <a:rPr lang="en-US" sz="2100">
                <a:solidFill>
                  <a:srgbClr val="F14E63"/>
                </a:solidFill>
                <a:latin typeface="Lato"/>
                <a:ea typeface="Lato"/>
                <a:cs typeface="Lato"/>
                <a:sym typeface="Lato"/>
              </a:rPr>
              <a:t>complete control</a:t>
            </a:r>
            <a:r>
              <a:rPr lang="en-US" sz="2100">
                <a:solidFill>
                  <a:srgbClr val="E5E1DA"/>
                </a:solidFill>
                <a:latin typeface="Lato"/>
                <a:ea typeface="Lato"/>
                <a:cs typeface="Lato"/>
                <a:sym typeface="Lato"/>
              </a:rPr>
              <a:t> over private cloud environments, ensuring data security and compliance. Customise resources to meet your organisation’s specific needs while optimising efficiency.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6989496">
            <a:off x="-5091968" y="-1340368"/>
            <a:ext cx="11026567" cy="7966695"/>
          </a:xfrm>
          <a:custGeom>
            <a:avLst/>
            <a:gdLst/>
            <a:ahLst/>
            <a:cxnLst/>
            <a:rect r="r" b="b" t="t" l="l"/>
            <a:pathLst>
              <a:path h="7966695" w="11026567">
                <a:moveTo>
                  <a:pt x="0" y="0"/>
                </a:moveTo>
                <a:lnTo>
                  <a:pt x="11026567" y="0"/>
                </a:lnTo>
                <a:lnTo>
                  <a:pt x="11026567" y="7966695"/>
                </a:lnTo>
                <a:lnTo>
                  <a:pt x="0" y="7966695"/>
                </a:lnTo>
                <a:lnTo>
                  <a:pt x="0" y="0"/>
                </a:lnTo>
                <a:close/>
              </a:path>
            </a:pathLst>
          </a:custGeom>
          <a:blipFill>
            <a:blip r:embed="rId2">
              <a:alphaModFix amt="50000"/>
            </a:blip>
            <a:stretch>
              <a:fillRect l="0" t="0" r="0" b="0"/>
            </a:stretch>
          </a:blipFill>
        </p:spPr>
      </p:sp>
      <p:grpSp>
        <p:nvGrpSpPr>
          <p:cNvPr name="Group 3" id="3"/>
          <p:cNvGrpSpPr/>
          <p:nvPr/>
        </p:nvGrpSpPr>
        <p:grpSpPr>
          <a:xfrm rot="0">
            <a:off x="421315" y="1323986"/>
            <a:ext cx="8010208" cy="1024635"/>
            <a:chOff x="0" y="0"/>
            <a:chExt cx="2109684" cy="269863"/>
          </a:xfrm>
        </p:grpSpPr>
        <p:sp>
          <p:nvSpPr>
            <p:cNvPr name="Freeform 4" id="4"/>
            <p:cNvSpPr/>
            <p:nvPr/>
          </p:nvSpPr>
          <p:spPr>
            <a:xfrm flipH="false" flipV="false" rot="0">
              <a:off x="0" y="0"/>
              <a:ext cx="2109685" cy="269863"/>
            </a:xfrm>
            <a:custGeom>
              <a:avLst/>
              <a:gdLst/>
              <a:ahLst/>
              <a:cxnLst/>
              <a:rect r="r" b="b" t="t" l="l"/>
              <a:pathLst>
                <a:path h="269863" w="2109685">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2109684" cy="3079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2967116">
            <a:off x="8691170" y="1377244"/>
            <a:ext cx="12892802" cy="9575242"/>
          </a:xfrm>
          <a:custGeom>
            <a:avLst/>
            <a:gdLst/>
            <a:ahLst/>
            <a:cxnLst/>
            <a:rect r="r" b="b" t="t" l="l"/>
            <a:pathLst>
              <a:path h="9575242" w="12892802">
                <a:moveTo>
                  <a:pt x="0" y="0"/>
                </a:moveTo>
                <a:lnTo>
                  <a:pt x="12892803" y="0"/>
                </a:lnTo>
                <a:lnTo>
                  <a:pt x="12892803" y="9575242"/>
                </a:lnTo>
                <a:lnTo>
                  <a:pt x="0" y="9575242"/>
                </a:lnTo>
                <a:lnTo>
                  <a:pt x="0" y="0"/>
                </a:lnTo>
                <a:close/>
              </a:path>
            </a:pathLst>
          </a:custGeom>
          <a:blipFill>
            <a:blip r:embed="rId2">
              <a:alphaModFix amt="50000"/>
            </a:blip>
            <a:stretch>
              <a:fillRect l="0" t="0" r="-2793" b="0"/>
            </a:stretch>
          </a:blipFill>
        </p:spPr>
      </p:sp>
      <p:grpSp>
        <p:nvGrpSpPr>
          <p:cNvPr name="Group 7" id="7"/>
          <p:cNvGrpSpPr/>
          <p:nvPr/>
        </p:nvGrpSpPr>
        <p:grpSpPr>
          <a:xfrm rot="0">
            <a:off x="421315" y="2542406"/>
            <a:ext cx="8010208" cy="1296151"/>
            <a:chOff x="0" y="0"/>
            <a:chExt cx="2109684" cy="341373"/>
          </a:xfrm>
        </p:grpSpPr>
        <p:sp>
          <p:nvSpPr>
            <p:cNvPr name="Freeform 8" id="8"/>
            <p:cNvSpPr/>
            <p:nvPr/>
          </p:nvSpPr>
          <p:spPr>
            <a:xfrm flipH="false" flipV="false" rot="0">
              <a:off x="0" y="0"/>
              <a:ext cx="2109685" cy="341373"/>
            </a:xfrm>
            <a:custGeom>
              <a:avLst/>
              <a:gdLst/>
              <a:ahLst/>
              <a:cxnLst/>
              <a:rect r="r" b="b" t="t" l="l"/>
              <a:pathLst>
                <a:path h="341373" w="2109685">
                  <a:moveTo>
                    <a:pt x="19330" y="0"/>
                  </a:moveTo>
                  <a:lnTo>
                    <a:pt x="2090354" y="0"/>
                  </a:lnTo>
                  <a:cubicBezTo>
                    <a:pt x="2101030" y="0"/>
                    <a:pt x="2109685" y="8654"/>
                    <a:pt x="2109685" y="19330"/>
                  </a:cubicBezTo>
                  <a:lnTo>
                    <a:pt x="2109685" y="322043"/>
                  </a:lnTo>
                  <a:cubicBezTo>
                    <a:pt x="2109685" y="327170"/>
                    <a:pt x="2107648" y="332086"/>
                    <a:pt x="2104023" y="335712"/>
                  </a:cubicBezTo>
                  <a:cubicBezTo>
                    <a:pt x="2100398" y="339337"/>
                    <a:pt x="2095481" y="341373"/>
                    <a:pt x="2090354" y="341373"/>
                  </a:cubicBezTo>
                  <a:lnTo>
                    <a:pt x="19330" y="341373"/>
                  </a:lnTo>
                  <a:cubicBezTo>
                    <a:pt x="14203" y="341373"/>
                    <a:pt x="9287" y="339337"/>
                    <a:pt x="5662" y="335712"/>
                  </a:cubicBezTo>
                  <a:cubicBezTo>
                    <a:pt x="2037" y="332086"/>
                    <a:pt x="0" y="327170"/>
                    <a:pt x="0" y="322043"/>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9" id="9"/>
            <p:cNvSpPr txBox="true"/>
            <p:nvPr/>
          </p:nvSpPr>
          <p:spPr>
            <a:xfrm>
              <a:off x="0" y="-38100"/>
              <a:ext cx="2109684" cy="379473"/>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7727060" y="1605977"/>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grpSp>
        <p:nvGrpSpPr>
          <p:cNvPr name="Group 11" id="11"/>
          <p:cNvGrpSpPr/>
          <p:nvPr/>
        </p:nvGrpSpPr>
        <p:grpSpPr>
          <a:xfrm rot="0">
            <a:off x="421315" y="4314807"/>
            <a:ext cx="8010208" cy="1024635"/>
            <a:chOff x="0" y="0"/>
            <a:chExt cx="2109684" cy="269863"/>
          </a:xfrm>
        </p:grpSpPr>
        <p:sp>
          <p:nvSpPr>
            <p:cNvPr name="Freeform 12" id="12"/>
            <p:cNvSpPr/>
            <p:nvPr/>
          </p:nvSpPr>
          <p:spPr>
            <a:xfrm flipH="false" flipV="false" rot="0">
              <a:off x="0" y="0"/>
              <a:ext cx="2109685" cy="269863"/>
            </a:xfrm>
            <a:custGeom>
              <a:avLst/>
              <a:gdLst/>
              <a:ahLst/>
              <a:cxnLst/>
              <a:rect r="r" b="b" t="t" l="l"/>
              <a:pathLst>
                <a:path h="269863" w="2109685">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sp>
        <p:sp>
          <p:nvSpPr>
            <p:cNvPr name="TextBox 13" id="13"/>
            <p:cNvSpPr txBox="true"/>
            <p:nvPr/>
          </p:nvSpPr>
          <p:spPr>
            <a:xfrm>
              <a:off x="0" y="-38100"/>
              <a:ext cx="2109684" cy="30796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421315" y="5534692"/>
            <a:ext cx="8010208" cy="2720697"/>
            <a:chOff x="0" y="0"/>
            <a:chExt cx="2109684" cy="716562"/>
          </a:xfrm>
        </p:grpSpPr>
        <p:sp>
          <p:nvSpPr>
            <p:cNvPr name="Freeform 15" id="15"/>
            <p:cNvSpPr/>
            <p:nvPr/>
          </p:nvSpPr>
          <p:spPr>
            <a:xfrm flipH="false" flipV="false" rot="0">
              <a:off x="0" y="0"/>
              <a:ext cx="2109685" cy="716562"/>
            </a:xfrm>
            <a:custGeom>
              <a:avLst/>
              <a:gdLst/>
              <a:ahLst/>
              <a:cxnLst/>
              <a:rect r="r" b="b" t="t" l="l"/>
              <a:pathLst>
                <a:path h="716562" w="2109685">
                  <a:moveTo>
                    <a:pt x="19330" y="0"/>
                  </a:moveTo>
                  <a:lnTo>
                    <a:pt x="2090354" y="0"/>
                  </a:lnTo>
                  <a:cubicBezTo>
                    <a:pt x="2101030" y="0"/>
                    <a:pt x="2109685" y="8654"/>
                    <a:pt x="2109685" y="19330"/>
                  </a:cubicBezTo>
                  <a:lnTo>
                    <a:pt x="2109685" y="697232"/>
                  </a:lnTo>
                  <a:cubicBezTo>
                    <a:pt x="2109685" y="702359"/>
                    <a:pt x="2107648" y="707275"/>
                    <a:pt x="2104023" y="710901"/>
                  </a:cubicBezTo>
                  <a:cubicBezTo>
                    <a:pt x="2100398" y="714526"/>
                    <a:pt x="2095481" y="716562"/>
                    <a:pt x="2090354" y="716562"/>
                  </a:cubicBezTo>
                  <a:lnTo>
                    <a:pt x="19330" y="716562"/>
                  </a:lnTo>
                  <a:cubicBezTo>
                    <a:pt x="8654" y="716562"/>
                    <a:pt x="0" y="707908"/>
                    <a:pt x="0" y="69723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16" id="16"/>
            <p:cNvSpPr txBox="true"/>
            <p:nvPr/>
          </p:nvSpPr>
          <p:spPr>
            <a:xfrm>
              <a:off x="0" y="-38100"/>
              <a:ext cx="2109684" cy="754662"/>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0">
            <a:off x="16554836" y="1214785"/>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sp>
        <p:nvSpPr>
          <p:cNvPr name="Freeform 18" id="18"/>
          <p:cNvSpPr/>
          <p:nvPr/>
        </p:nvSpPr>
        <p:spPr>
          <a:xfrm flipH="false" flipV="false" rot="0">
            <a:off x="16608890" y="8703795"/>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9" id="19"/>
          <p:cNvGrpSpPr/>
          <p:nvPr/>
        </p:nvGrpSpPr>
        <p:grpSpPr>
          <a:xfrm rot="0">
            <a:off x="1028700" y="8703795"/>
            <a:ext cx="15362208" cy="650410"/>
            <a:chOff x="0" y="0"/>
            <a:chExt cx="4046014" cy="171301"/>
          </a:xfrm>
        </p:grpSpPr>
        <p:sp>
          <p:nvSpPr>
            <p:cNvPr name="Freeform 20" id="20"/>
            <p:cNvSpPr/>
            <p:nvPr/>
          </p:nvSpPr>
          <p:spPr>
            <a:xfrm flipH="false" flipV="false" rot="0">
              <a:off x="0" y="0"/>
              <a:ext cx="4046014" cy="171301"/>
            </a:xfrm>
            <a:custGeom>
              <a:avLst/>
              <a:gdLst/>
              <a:ahLst/>
              <a:cxnLst/>
              <a:rect r="r" b="b" t="t" l="l"/>
              <a:pathLst>
                <a:path h="171301" w="4046014">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sp>
        <p:sp>
          <p:nvSpPr>
            <p:cNvPr name="TextBox 21" id="21"/>
            <p:cNvSpPr txBox="true"/>
            <p:nvPr/>
          </p:nvSpPr>
          <p:spPr>
            <a:xfrm>
              <a:off x="0" y="-38100"/>
              <a:ext cx="4046014" cy="209401"/>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1359596" y="8850121"/>
            <a:ext cx="357759" cy="357759"/>
          </a:xfrm>
          <a:custGeom>
            <a:avLst/>
            <a:gdLst/>
            <a:ahLst/>
            <a:cxnLst/>
            <a:rect r="r" b="b" t="t" l="l"/>
            <a:pathLst>
              <a:path h="357759" w="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3" id="23"/>
          <p:cNvSpPr/>
          <p:nvPr/>
        </p:nvSpPr>
        <p:spPr>
          <a:xfrm flipH="false" flipV="false" rot="0">
            <a:off x="9096985" y="1214785"/>
            <a:ext cx="9191015" cy="7040604"/>
          </a:xfrm>
          <a:custGeom>
            <a:avLst/>
            <a:gdLst/>
            <a:ahLst/>
            <a:cxnLst/>
            <a:rect r="r" b="b" t="t" l="l"/>
            <a:pathLst>
              <a:path h="7040604" w="9191015">
                <a:moveTo>
                  <a:pt x="0" y="0"/>
                </a:moveTo>
                <a:lnTo>
                  <a:pt x="9191015" y="0"/>
                </a:lnTo>
                <a:lnTo>
                  <a:pt x="9191015" y="7040604"/>
                </a:lnTo>
                <a:lnTo>
                  <a:pt x="0" y="7040604"/>
                </a:lnTo>
                <a:lnTo>
                  <a:pt x="0" y="0"/>
                </a:lnTo>
                <a:close/>
              </a:path>
            </a:pathLst>
          </a:custGeom>
          <a:blipFill>
            <a:blip r:embed="rId8"/>
            <a:stretch>
              <a:fillRect l="0" t="0" r="0" b="0"/>
            </a:stretch>
          </a:blipFill>
        </p:spPr>
      </p:sp>
      <p:sp>
        <p:nvSpPr>
          <p:cNvPr name="TextBox 24" id="24"/>
          <p:cNvSpPr txBox="true"/>
          <p:nvPr/>
        </p:nvSpPr>
        <p:spPr>
          <a:xfrm rot="0">
            <a:off x="897179" y="1538489"/>
            <a:ext cx="6667955" cy="509905"/>
          </a:xfrm>
          <a:prstGeom prst="rect">
            <a:avLst/>
          </a:prstGeom>
        </p:spPr>
        <p:txBody>
          <a:bodyPr anchor="t" rtlCol="false" tIns="0" lIns="0" bIns="0" rIns="0">
            <a:spAutoFit/>
          </a:bodyPr>
          <a:lstStyle/>
          <a:p>
            <a:pPr algn="l">
              <a:lnSpc>
                <a:spcPts val="3919"/>
              </a:lnSpc>
              <a:spcBef>
                <a:spcPct val="0"/>
              </a:spcBef>
            </a:pPr>
            <a:r>
              <a:rPr lang="en-US" b="true" sz="2799">
                <a:solidFill>
                  <a:srgbClr val="FBF9F1"/>
                </a:solidFill>
                <a:latin typeface="Poppins Bold"/>
                <a:ea typeface="Poppins Bold"/>
                <a:cs typeface="Poppins Bold"/>
                <a:sym typeface="Poppins Bold"/>
              </a:rPr>
              <a:t>DIRECT COMPETITOR</a:t>
            </a:r>
          </a:p>
        </p:txBody>
      </p:sp>
      <p:sp>
        <p:nvSpPr>
          <p:cNvPr name="TextBox 25" id="25"/>
          <p:cNvSpPr txBox="true"/>
          <p:nvPr/>
        </p:nvSpPr>
        <p:spPr>
          <a:xfrm rot="0">
            <a:off x="897179" y="2992962"/>
            <a:ext cx="7058480" cy="382270"/>
          </a:xfrm>
          <a:prstGeom prst="rect">
            <a:avLst/>
          </a:prstGeom>
        </p:spPr>
        <p:txBody>
          <a:bodyPr anchor="t" rtlCol="false" tIns="0" lIns="0" bIns="0" rIns="0">
            <a:spAutoFit/>
          </a:bodyPr>
          <a:lstStyle/>
          <a:p>
            <a:pPr algn="l" marL="474979" indent="-237490" lvl="1">
              <a:lnSpc>
                <a:spcPts val="3079"/>
              </a:lnSpc>
              <a:spcBef>
                <a:spcPct val="0"/>
              </a:spcBef>
              <a:buFont typeface="Arial"/>
              <a:buChar char="•"/>
            </a:pPr>
            <a:r>
              <a:rPr lang="en-US" sz="2199">
                <a:solidFill>
                  <a:srgbClr val="000000"/>
                </a:solidFill>
                <a:latin typeface="Lato"/>
                <a:ea typeface="Lato"/>
                <a:cs typeface="Lato"/>
                <a:sym typeface="Lato"/>
              </a:rPr>
              <a:t>No direct competitors</a:t>
            </a:r>
          </a:p>
        </p:txBody>
      </p:sp>
      <p:sp>
        <p:nvSpPr>
          <p:cNvPr name="TextBox 26" id="26"/>
          <p:cNvSpPr txBox="true"/>
          <p:nvPr/>
        </p:nvSpPr>
        <p:spPr>
          <a:xfrm rot="0">
            <a:off x="897179" y="4529310"/>
            <a:ext cx="6665953" cy="509905"/>
          </a:xfrm>
          <a:prstGeom prst="rect">
            <a:avLst/>
          </a:prstGeom>
        </p:spPr>
        <p:txBody>
          <a:bodyPr anchor="t" rtlCol="false" tIns="0" lIns="0" bIns="0" rIns="0">
            <a:spAutoFit/>
          </a:bodyPr>
          <a:lstStyle/>
          <a:p>
            <a:pPr algn="l">
              <a:lnSpc>
                <a:spcPts val="3919"/>
              </a:lnSpc>
              <a:spcBef>
                <a:spcPct val="0"/>
              </a:spcBef>
            </a:pPr>
            <a:r>
              <a:rPr lang="en-US" b="true" sz="2799">
                <a:solidFill>
                  <a:srgbClr val="FBF9F1"/>
                </a:solidFill>
                <a:latin typeface="Poppins Bold"/>
                <a:ea typeface="Poppins Bold"/>
                <a:cs typeface="Poppins Bold"/>
                <a:sym typeface="Poppins Bold"/>
              </a:rPr>
              <a:t>INDIRECT COMPETITOR</a:t>
            </a:r>
          </a:p>
        </p:txBody>
      </p:sp>
      <p:sp>
        <p:nvSpPr>
          <p:cNvPr name="TextBox 27" id="27"/>
          <p:cNvSpPr txBox="true"/>
          <p:nvPr/>
        </p:nvSpPr>
        <p:spPr>
          <a:xfrm rot="0">
            <a:off x="1028700" y="5899043"/>
            <a:ext cx="7287080" cy="1944370"/>
          </a:xfrm>
          <a:prstGeom prst="rect">
            <a:avLst/>
          </a:prstGeom>
        </p:spPr>
        <p:txBody>
          <a:bodyPr anchor="t" rtlCol="false" tIns="0" lIns="0" bIns="0" rIns="0">
            <a:spAutoFit/>
          </a:bodyPr>
          <a:lstStyle/>
          <a:p>
            <a:pPr algn="l" marL="474979" indent="-237490" lvl="1">
              <a:lnSpc>
                <a:spcPts val="3079"/>
              </a:lnSpc>
              <a:buFont typeface="Arial"/>
              <a:buChar char="•"/>
            </a:pPr>
            <a:r>
              <a:rPr lang="en-US" b="true" sz="2199">
                <a:solidFill>
                  <a:srgbClr val="000000"/>
                </a:solidFill>
                <a:latin typeface="Lato Bold"/>
                <a:ea typeface="Lato Bold"/>
                <a:cs typeface="Lato Bold"/>
                <a:sym typeface="Lato Bold"/>
              </a:rPr>
              <a:t>BCMS</a:t>
            </a:r>
            <a:r>
              <a:rPr lang="en-US" sz="2199">
                <a:solidFill>
                  <a:srgbClr val="000000"/>
                </a:solidFill>
                <a:latin typeface="Lato"/>
                <a:ea typeface="Lato"/>
                <a:cs typeface="Lato"/>
                <a:sym typeface="Lato"/>
              </a:rPr>
              <a:t>: ServiceNow, Battleground</a:t>
            </a:r>
          </a:p>
          <a:p>
            <a:pPr algn="l" marL="474979" indent="-237490" lvl="1">
              <a:lnSpc>
                <a:spcPts val="3079"/>
              </a:lnSpc>
              <a:buFont typeface="Arial"/>
              <a:buChar char="•"/>
            </a:pPr>
            <a:r>
              <a:rPr lang="en-US" b="true" sz="2199">
                <a:solidFill>
                  <a:srgbClr val="000000"/>
                </a:solidFill>
                <a:latin typeface="Lato Bold"/>
                <a:ea typeface="Lato Bold"/>
                <a:cs typeface="Lato Bold"/>
                <a:sym typeface="Lato Bold"/>
              </a:rPr>
              <a:t>IP-KVM: </a:t>
            </a:r>
            <a:r>
              <a:rPr lang="en-US" sz="2199">
                <a:solidFill>
                  <a:srgbClr val="000000"/>
                </a:solidFill>
                <a:latin typeface="Lato"/>
                <a:ea typeface="Lato"/>
                <a:cs typeface="Lato"/>
                <a:sym typeface="Lato"/>
              </a:rPr>
              <a:t>Sipeed NanoKVM, PiKVM, TinyPilot</a:t>
            </a:r>
          </a:p>
          <a:p>
            <a:pPr algn="l" marL="474979" indent="-237490" lvl="1">
              <a:lnSpc>
                <a:spcPts val="3079"/>
              </a:lnSpc>
              <a:buFont typeface="Arial"/>
              <a:buChar char="•"/>
            </a:pPr>
            <a:r>
              <a:rPr lang="en-US" b="true" sz="2199">
                <a:solidFill>
                  <a:srgbClr val="000000"/>
                </a:solidFill>
                <a:latin typeface="Lato Bold"/>
                <a:ea typeface="Lato Bold"/>
                <a:cs typeface="Lato Bold"/>
                <a:sym typeface="Lato Bold"/>
              </a:rPr>
              <a:t>Comms</a:t>
            </a:r>
            <a:r>
              <a:rPr lang="en-US" sz="2199">
                <a:solidFill>
                  <a:srgbClr val="000000"/>
                </a:solidFill>
                <a:latin typeface="Lato"/>
                <a:ea typeface="Lato"/>
                <a:cs typeface="Lato"/>
                <a:sym typeface="Lato"/>
              </a:rPr>
              <a:t>: Tailscale, Twingate, Headscale, NetBird</a:t>
            </a:r>
          </a:p>
          <a:p>
            <a:pPr algn="l" marL="474979" indent="-237490" lvl="1">
              <a:lnSpc>
                <a:spcPts val="3079"/>
              </a:lnSpc>
              <a:spcBef>
                <a:spcPct val="0"/>
              </a:spcBef>
              <a:buFont typeface="Arial"/>
              <a:buChar char="•"/>
            </a:pPr>
            <a:r>
              <a:rPr lang="en-US" b="true" sz="2199">
                <a:solidFill>
                  <a:srgbClr val="000000"/>
                </a:solidFill>
                <a:latin typeface="Lato Bold"/>
                <a:ea typeface="Lato Bold"/>
                <a:cs typeface="Lato Bold"/>
                <a:sym typeface="Lato Bold"/>
              </a:rPr>
              <a:t>Cybersecurity</a:t>
            </a:r>
            <a:r>
              <a:rPr lang="en-US" sz="2199">
                <a:solidFill>
                  <a:srgbClr val="000000"/>
                </a:solidFill>
                <a:latin typeface="Lato"/>
                <a:ea typeface="Lato"/>
                <a:cs typeface="Lato"/>
                <a:sym typeface="Lato"/>
              </a:rPr>
              <a:t>: McAfee, Norton, CrowdStrike, SentinelOne, Splunk, Wazuh</a:t>
            </a:r>
          </a:p>
        </p:txBody>
      </p:sp>
      <p:sp>
        <p:nvSpPr>
          <p:cNvPr name="TextBox 28" id="28"/>
          <p:cNvSpPr txBox="true"/>
          <p:nvPr/>
        </p:nvSpPr>
        <p:spPr>
          <a:xfrm rot="0">
            <a:off x="1838090" y="8830563"/>
            <a:ext cx="3520620" cy="349250"/>
          </a:xfrm>
          <a:prstGeom prst="rect">
            <a:avLst/>
          </a:prstGeom>
        </p:spPr>
        <p:txBody>
          <a:bodyPr anchor="t" rtlCol="false" tIns="0" lIns="0" bIns="0" rIns="0">
            <a:spAutoFit/>
          </a:bodyPr>
          <a:lstStyle/>
          <a:p>
            <a:pPr algn="l">
              <a:lnSpc>
                <a:spcPts val="2800"/>
              </a:lnSpc>
              <a:spcBef>
                <a:spcPct val="0"/>
              </a:spcBef>
            </a:pPr>
            <a:r>
              <a:rPr lang="en-US" sz="2000">
                <a:solidFill>
                  <a:srgbClr val="E5E1DA"/>
                </a:solidFill>
                <a:latin typeface="Lato"/>
                <a:ea typeface="Lato"/>
                <a:cs typeface="Lato"/>
                <a:sym typeface="Lato"/>
              </a:rPr>
              <a:t>ResQ Cloud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alphaModFix amt="50000"/>
            </a:blip>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7026837" y="3132575"/>
            <a:ext cx="4235898" cy="6209424"/>
            <a:chOff x="0" y="0"/>
            <a:chExt cx="656251" cy="962002"/>
          </a:xfrm>
        </p:grpSpPr>
        <p:sp>
          <p:nvSpPr>
            <p:cNvPr name="Freeform 5" id="5"/>
            <p:cNvSpPr/>
            <p:nvPr/>
          </p:nvSpPr>
          <p:spPr>
            <a:xfrm flipH="false" flipV="false" rot="0">
              <a:off x="0" y="0"/>
              <a:ext cx="656251" cy="962002"/>
            </a:xfrm>
            <a:custGeom>
              <a:avLst/>
              <a:gdLst/>
              <a:ahLst/>
              <a:cxnLst/>
              <a:rect r="r" b="b" t="t" l="l"/>
              <a:pathLst>
                <a:path h="962002" w="656251">
                  <a:moveTo>
                    <a:pt x="42037" y="0"/>
                  </a:moveTo>
                  <a:lnTo>
                    <a:pt x="614215" y="0"/>
                  </a:lnTo>
                  <a:cubicBezTo>
                    <a:pt x="625363" y="0"/>
                    <a:pt x="636056" y="4429"/>
                    <a:pt x="643939" y="12312"/>
                  </a:cubicBezTo>
                  <a:cubicBezTo>
                    <a:pt x="651823" y="20196"/>
                    <a:pt x="656251" y="30888"/>
                    <a:pt x="656251" y="42037"/>
                  </a:cubicBezTo>
                  <a:lnTo>
                    <a:pt x="656251" y="919965"/>
                  </a:lnTo>
                  <a:cubicBezTo>
                    <a:pt x="656251" y="943182"/>
                    <a:pt x="637431" y="962002"/>
                    <a:pt x="614215" y="962002"/>
                  </a:cubicBezTo>
                  <a:lnTo>
                    <a:pt x="42037" y="962002"/>
                  </a:lnTo>
                  <a:cubicBezTo>
                    <a:pt x="30888" y="962002"/>
                    <a:pt x="20196" y="957573"/>
                    <a:pt x="12312" y="949690"/>
                  </a:cubicBezTo>
                  <a:cubicBezTo>
                    <a:pt x="4429" y="941807"/>
                    <a:pt x="0" y="931114"/>
                    <a:pt x="0" y="919965"/>
                  </a:cubicBezTo>
                  <a:lnTo>
                    <a:pt x="0" y="42037"/>
                  </a:lnTo>
                  <a:cubicBezTo>
                    <a:pt x="0" y="30888"/>
                    <a:pt x="4429" y="20196"/>
                    <a:pt x="12312" y="12312"/>
                  </a:cubicBezTo>
                  <a:cubicBezTo>
                    <a:pt x="20196" y="4429"/>
                    <a:pt x="30888" y="0"/>
                    <a:pt x="42037" y="0"/>
                  </a:cubicBezTo>
                  <a:close/>
                </a:path>
              </a:pathLst>
            </a:custGeom>
            <a:blipFill>
              <a:blip r:embed="rId4"/>
              <a:stretch>
                <a:fillRect l="-179047" t="0" r="-179047" b="0"/>
              </a:stretch>
            </a:blipFill>
          </p:spPr>
        </p:sp>
      </p:grpSp>
      <p:grpSp>
        <p:nvGrpSpPr>
          <p:cNvPr name="Group 6" id="6"/>
          <p:cNvGrpSpPr/>
          <p:nvPr/>
        </p:nvGrpSpPr>
        <p:grpSpPr>
          <a:xfrm rot="0">
            <a:off x="550652" y="3132575"/>
            <a:ext cx="6188862" cy="3019773"/>
            <a:chOff x="0" y="0"/>
            <a:chExt cx="1629988" cy="795331"/>
          </a:xfrm>
        </p:grpSpPr>
        <p:sp>
          <p:nvSpPr>
            <p:cNvPr name="Freeform 7" id="7"/>
            <p:cNvSpPr/>
            <p:nvPr/>
          </p:nvSpPr>
          <p:spPr>
            <a:xfrm flipH="false" flipV="false" rot="0">
              <a:off x="0" y="0"/>
              <a:ext cx="1629988" cy="795331"/>
            </a:xfrm>
            <a:custGeom>
              <a:avLst/>
              <a:gdLst/>
              <a:ahLst/>
              <a:cxnLst/>
              <a:rect r="r" b="b" t="t" l="l"/>
              <a:pathLst>
                <a:path h="795331" w="1629988">
                  <a:moveTo>
                    <a:pt x="25019" y="0"/>
                  </a:moveTo>
                  <a:lnTo>
                    <a:pt x="1604970" y="0"/>
                  </a:lnTo>
                  <a:cubicBezTo>
                    <a:pt x="1611605" y="0"/>
                    <a:pt x="1617969" y="2636"/>
                    <a:pt x="1622661" y="7328"/>
                  </a:cubicBezTo>
                  <a:cubicBezTo>
                    <a:pt x="1627353" y="12020"/>
                    <a:pt x="1629988" y="18383"/>
                    <a:pt x="1629988" y="25019"/>
                  </a:cubicBezTo>
                  <a:lnTo>
                    <a:pt x="1629988" y="770312"/>
                  </a:lnTo>
                  <a:cubicBezTo>
                    <a:pt x="1629988" y="776948"/>
                    <a:pt x="1627353" y="783311"/>
                    <a:pt x="1622661" y="788003"/>
                  </a:cubicBezTo>
                  <a:cubicBezTo>
                    <a:pt x="1617969" y="792695"/>
                    <a:pt x="1611605" y="795331"/>
                    <a:pt x="1604970" y="795331"/>
                  </a:cubicBezTo>
                  <a:lnTo>
                    <a:pt x="25019" y="795331"/>
                  </a:lnTo>
                  <a:cubicBezTo>
                    <a:pt x="18383" y="795331"/>
                    <a:pt x="12020" y="792695"/>
                    <a:pt x="7328" y="788003"/>
                  </a:cubicBezTo>
                  <a:cubicBezTo>
                    <a:pt x="2636" y="783311"/>
                    <a:pt x="0" y="776948"/>
                    <a:pt x="0" y="770312"/>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8" id="8"/>
            <p:cNvSpPr txBox="true"/>
            <p:nvPr/>
          </p:nvSpPr>
          <p:spPr>
            <a:xfrm>
              <a:off x="0" y="-38100"/>
              <a:ext cx="1629988" cy="833431"/>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550652" y="6380949"/>
            <a:ext cx="6188862" cy="2961051"/>
            <a:chOff x="0" y="0"/>
            <a:chExt cx="1629988" cy="779865"/>
          </a:xfrm>
        </p:grpSpPr>
        <p:sp>
          <p:nvSpPr>
            <p:cNvPr name="Freeform 10" id="10"/>
            <p:cNvSpPr/>
            <p:nvPr/>
          </p:nvSpPr>
          <p:spPr>
            <a:xfrm flipH="false" flipV="false" rot="0">
              <a:off x="0" y="0"/>
              <a:ext cx="1629988" cy="779865"/>
            </a:xfrm>
            <a:custGeom>
              <a:avLst/>
              <a:gdLst/>
              <a:ahLst/>
              <a:cxnLst/>
              <a:rect r="r" b="b" t="t" l="l"/>
              <a:pathLst>
                <a:path h="779865" w="1629988">
                  <a:moveTo>
                    <a:pt x="25019" y="0"/>
                  </a:moveTo>
                  <a:lnTo>
                    <a:pt x="1604970" y="0"/>
                  </a:lnTo>
                  <a:cubicBezTo>
                    <a:pt x="1611605" y="0"/>
                    <a:pt x="1617969" y="2636"/>
                    <a:pt x="1622661" y="7328"/>
                  </a:cubicBezTo>
                  <a:cubicBezTo>
                    <a:pt x="1627353" y="12020"/>
                    <a:pt x="1629988" y="18383"/>
                    <a:pt x="1629988" y="25019"/>
                  </a:cubicBezTo>
                  <a:lnTo>
                    <a:pt x="1629988" y="754846"/>
                  </a:lnTo>
                  <a:cubicBezTo>
                    <a:pt x="1629988" y="761482"/>
                    <a:pt x="1627353" y="767845"/>
                    <a:pt x="1622661" y="772537"/>
                  </a:cubicBezTo>
                  <a:cubicBezTo>
                    <a:pt x="1617969" y="777229"/>
                    <a:pt x="1611605" y="779865"/>
                    <a:pt x="1604970" y="779865"/>
                  </a:cubicBezTo>
                  <a:lnTo>
                    <a:pt x="25019" y="779865"/>
                  </a:lnTo>
                  <a:cubicBezTo>
                    <a:pt x="18383" y="779865"/>
                    <a:pt x="12020" y="777229"/>
                    <a:pt x="7328" y="772537"/>
                  </a:cubicBezTo>
                  <a:cubicBezTo>
                    <a:pt x="2636" y="767845"/>
                    <a:pt x="0" y="761482"/>
                    <a:pt x="0" y="754846"/>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11" id="11"/>
            <p:cNvSpPr txBox="true"/>
            <p:nvPr/>
          </p:nvSpPr>
          <p:spPr>
            <a:xfrm>
              <a:off x="0" y="-38100"/>
              <a:ext cx="1629988" cy="817965"/>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1548485" y="3132575"/>
            <a:ext cx="6188862" cy="3019773"/>
            <a:chOff x="0" y="0"/>
            <a:chExt cx="1629988" cy="795331"/>
          </a:xfrm>
        </p:grpSpPr>
        <p:sp>
          <p:nvSpPr>
            <p:cNvPr name="Freeform 13" id="13"/>
            <p:cNvSpPr/>
            <p:nvPr/>
          </p:nvSpPr>
          <p:spPr>
            <a:xfrm flipH="false" flipV="false" rot="0">
              <a:off x="0" y="0"/>
              <a:ext cx="1629988" cy="795331"/>
            </a:xfrm>
            <a:custGeom>
              <a:avLst/>
              <a:gdLst/>
              <a:ahLst/>
              <a:cxnLst/>
              <a:rect r="r" b="b" t="t" l="l"/>
              <a:pathLst>
                <a:path h="795331" w="1629988">
                  <a:moveTo>
                    <a:pt x="25019" y="0"/>
                  </a:moveTo>
                  <a:lnTo>
                    <a:pt x="1604970" y="0"/>
                  </a:lnTo>
                  <a:cubicBezTo>
                    <a:pt x="1611605" y="0"/>
                    <a:pt x="1617969" y="2636"/>
                    <a:pt x="1622661" y="7328"/>
                  </a:cubicBezTo>
                  <a:cubicBezTo>
                    <a:pt x="1627353" y="12020"/>
                    <a:pt x="1629988" y="18383"/>
                    <a:pt x="1629988" y="25019"/>
                  </a:cubicBezTo>
                  <a:lnTo>
                    <a:pt x="1629988" y="770312"/>
                  </a:lnTo>
                  <a:cubicBezTo>
                    <a:pt x="1629988" y="776948"/>
                    <a:pt x="1627353" y="783311"/>
                    <a:pt x="1622661" y="788003"/>
                  </a:cubicBezTo>
                  <a:cubicBezTo>
                    <a:pt x="1617969" y="792695"/>
                    <a:pt x="1611605" y="795331"/>
                    <a:pt x="1604970" y="795331"/>
                  </a:cubicBezTo>
                  <a:lnTo>
                    <a:pt x="25019" y="795331"/>
                  </a:lnTo>
                  <a:cubicBezTo>
                    <a:pt x="18383" y="795331"/>
                    <a:pt x="12020" y="792695"/>
                    <a:pt x="7328" y="788003"/>
                  </a:cubicBezTo>
                  <a:cubicBezTo>
                    <a:pt x="2636" y="783311"/>
                    <a:pt x="0" y="776948"/>
                    <a:pt x="0" y="770312"/>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14" id="14"/>
            <p:cNvSpPr txBox="true"/>
            <p:nvPr/>
          </p:nvSpPr>
          <p:spPr>
            <a:xfrm>
              <a:off x="0" y="-38100"/>
              <a:ext cx="1629988" cy="833431"/>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1548485" y="6380949"/>
            <a:ext cx="6188862" cy="2961051"/>
            <a:chOff x="0" y="0"/>
            <a:chExt cx="1629988" cy="779865"/>
          </a:xfrm>
        </p:grpSpPr>
        <p:sp>
          <p:nvSpPr>
            <p:cNvPr name="Freeform 16" id="16"/>
            <p:cNvSpPr/>
            <p:nvPr/>
          </p:nvSpPr>
          <p:spPr>
            <a:xfrm flipH="false" flipV="false" rot="0">
              <a:off x="0" y="0"/>
              <a:ext cx="1629988" cy="779865"/>
            </a:xfrm>
            <a:custGeom>
              <a:avLst/>
              <a:gdLst/>
              <a:ahLst/>
              <a:cxnLst/>
              <a:rect r="r" b="b" t="t" l="l"/>
              <a:pathLst>
                <a:path h="779865" w="1629988">
                  <a:moveTo>
                    <a:pt x="25019" y="0"/>
                  </a:moveTo>
                  <a:lnTo>
                    <a:pt x="1604970" y="0"/>
                  </a:lnTo>
                  <a:cubicBezTo>
                    <a:pt x="1611605" y="0"/>
                    <a:pt x="1617969" y="2636"/>
                    <a:pt x="1622661" y="7328"/>
                  </a:cubicBezTo>
                  <a:cubicBezTo>
                    <a:pt x="1627353" y="12020"/>
                    <a:pt x="1629988" y="18383"/>
                    <a:pt x="1629988" y="25019"/>
                  </a:cubicBezTo>
                  <a:lnTo>
                    <a:pt x="1629988" y="754846"/>
                  </a:lnTo>
                  <a:cubicBezTo>
                    <a:pt x="1629988" y="761482"/>
                    <a:pt x="1627353" y="767845"/>
                    <a:pt x="1622661" y="772537"/>
                  </a:cubicBezTo>
                  <a:cubicBezTo>
                    <a:pt x="1617969" y="777229"/>
                    <a:pt x="1611605" y="779865"/>
                    <a:pt x="1604970" y="779865"/>
                  </a:cubicBezTo>
                  <a:lnTo>
                    <a:pt x="25019" y="779865"/>
                  </a:lnTo>
                  <a:cubicBezTo>
                    <a:pt x="18383" y="779865"/>
                    <a:pt x="12020" y="777229"/>
                    <a:pt x="7328" y="772537"/>
                  </a:cubicBezTo>
                  <a:cubicBezTo>
                    <a:pt x="2636" y="767845"/>
                    <a:pt x="0" y="761482"/>
                    <a:pt x="0" y="754846"/>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name="TextBox 17" id="17"/>
            <p:cNvSpPr txBox="true"/>
            <p:nvPr/>
          </p:nvSpPr>
          <p:spPr>
            <a:xfrm>
              <a:off x="0" y="-38100"/>
              <a:ext cx="1629988" cy="817965"/>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944302" y="3916953"/>
            <a:ext cx="5445149" cy="1944370"/>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We create a unified resilience platform by integrating with industry-standard BCMS solutions, security, monitoring, and observability tools, eliminating silos and enhancing overall security effectiveness.</a:t>
            </a:r>
          </a:p>
        </p:txBody>
      </p:sp>
      <p:sp>
        <p:nvSpPr>
          <p:cNvPr name="TextBox 19" id="19"/>
          <p:cNvSpPr txBox="true"/>
          <p:nvPr/>
        </p:nvSpPr>
        <p:spPr>
          <a:xfrm rot="0">
            <a:off x="944302" y="3404190"/>
            <a:ext cx="54451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Seamless Integration</a:t>
            </a:r>
          </a:p>
        </p:txBody>
      </p:sp>
      <p:sp>
        <p:nvSpPr>
          <p:cNvPr name="TextBox 20" id="20"/>
          <p:cNvSpPr txBox="true"/>
          <p:nvPr/>
        </p:nvSpPr>
        <p:spPr>
          <a:xfrm rot="0">
            <a:off x="4525413" y="945000"/>
            <a:ext cx="9237174" cy="1454150"/>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KEY COMPETITIVE ADVANTAGES</a:t>
            </a:r>
          </a:p>
        </p:txBody>
      </p:sp>
      <p:sp>
        <p:nvSpPr>
          <p:cNvPr name="TextBox 21" id="21"/>
          <p:cNvSpPr txBox="true"/>
          <p:nvPr/>
        </p:nvSpPr>
        <p:spPr>
          <a:xfrm rot="0">
            <a:off x="922509" y="7268890"/>
            <a:ext cx="5445149" cy="155384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Take total control of your private cloud infrastructure and data to maximise ROI while minimising operational costs and dependencies on public cloud providers.</a:t>
            </a:r>
          </a:p>
        </p:txBody>
      </p:sp>
      <p:sp>
        <p:nvSpPr>
          <p:cNvPr name="TextBox 22" id="22"/>
          <p:cNvSpPr txBox="true"/>
          <p:nvPr/>
        </p:nvSpPr>
        <p:spPr>
          <a:xfrm rot="0">
            <a:off x="944302" y="6751365"/>
            <a:ext cx="54451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Private Cloud</a:t>
            </a:r>
          </a:p>
        </p:txBody>
      </p:sp>
      <p:sp>
        <p:nvSpPr>
          <p:cNvPr name="TextBox 23" id="23"/>
          <p:cNvSpPr txBox="true"/>
          <p:nvPr/>
        </p:nvSpPr>
        <p:spPr>
          <a:xfrm rot="0">
            <a:off x="11942135" y="3916953"/>
            <a:ext cx="5445149" cy="155384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Our system continuously monitors, identifies, and automatically responds to potential threats before they can cause significant damage to your infrastructure.</a:t>
            </a:r>
          </a:p>
        </p:txBody>
      </p:sp>
      <p:sp>
        <p:nvSpPr>
          <p:cNvPr name="TextBox 24" id="24"/>
          <p:cNvSpPr txBox="true"/>
          <p:nvPr/>
        </p:nvSpPr>
        <p:spPr>
          <a:xfrm rot="0">
            <a:off x="11942135" y="3404190"/>
            <a:ext cx="54451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Proactive</a:t>
            </a:r>
          </a:p>
        </p:txBody>
      </p:sp>
      <p:sp>
        <p:nvSpPr>
          <p:cNvPr name="TextBox 25" id="25"/>
          <p:cNvSpPr txBox="true"/>
          <p:nvPr/>
        </p:nvSpPr>
        <p:spPr>
          <a:xfrm rot="0">
            <a:off x="11942135" y="7268890"/>
            <a:ext cx="5445149" cy="155384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By operating independently in sidecar mode, we guarantee total control over systems even when target nodes or primary networks are fully compromised.</a:t>
            </a:r>
          </a:p>
        </p:txBody>
      </p:sp>
      <p:sp>
        <p:nvSpPr>
          <p:cNvPr name="TextBox 26" id="26"/>
          <p:cNvSpPr txBox="true"/>
          <p:nvPr/>
        </p:nvSpPr>
        <p:spPr>
          <a:xfrm rot="0">
            <a:off x="11942135" y="6751365"/>
            <a:ext cx="54451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100% Resilience - Sidecar Mode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2181579">
            <a:off x="11199066" y="124438"/>
            <a:ext cx="10128448" cy="10895890"/>
          </a:xfrm>
          <a:custGeom>
            <a:avLst/>
            <a:gdLst/>
            <a:ahLst/>
            <a:cxnLst/>
            <a:rect r="r" b="b" t="t" l="l"/>
            <a:pathLst>
              <a:path h="10895890" w="10128448">
                <a:moveTo>
                  <a:pt x="0" y="0"/>
                </a:moveTo>
                <a:lnTo>
                  <a:pt x="10128447" y="0"/>
                </a:lnTo>
                <a:lnTo>
                  <a:pt x="10128447" y="10895890"/>
                </a:lnTo>
                <a:lnTo>
                  <a:pt x="0" y="10895890"/>
                </a:lnTo>
                <a:lnTo>
                  <a:pt x="0" y="0"/>
                </a:lnTo>
                <a:close/>
              </a:path>
            </a:pathLst>
          </a:custGeom>
          <a:blipFill>
            <a:blip r:embed="rId2">
              <a:alphaModFix amt="50000"/>
            </a:blip>
            <a:stretch>
              <a:fillRect l="-157" t="0" r="-157" b="0"/>
            </a:stretch>
          </a:blipFill>
        </p:spPr>
      </p:sp>
      <p:sp>
        <p:nvSpPr>
          <p:cNvPr name="Freeform 3" id="3"/>
          <p:cNvSpPr/>
          <p:nvPr/>
        </p:nvSpPr>
        <p:spPr>
          <a:xfrm flipH="false" flipV="false" rot="0">
            <a:off x="-2280473" y="7962921"/>
            <a:ext cx="5747719" cy="3384081"/>
          </a:xfrm>
          <a:custGeom>
            <a:avLst/>
            <a:gdLst/>
            <a:ahLst/>
            <a:cxnLst/>
            <a:rect r="r" b="b" t="t" l="l"/>
            <a:pathLst>
              <a:path h="3384081" w="5747719">
                <a:moveTo>
                  <a:pt x="0" y="0"/>
                </a:moveTo>
                <a:lnTo>
                  <a:pt x="5747720" y="0"/>
                </a:lnTo>
                <a:lnTo>
                  <a:pt x="5747720" y="3384080"/>
                </a:lnTo>
                <a:lnTo>
                  <a:pt x="0" y="3384080"/>
                </a:lnTo>
                <a:lnTo>
                  <a:pt x="0" y="0"/>
                </a:lnTo>
                <a:close/>
              </a:path>
            </a:pathLst>
          </a:custGeom>
          <a:blipFill>
            <a:blip r:embed="rId3"/>
            <a:stretch>
              <a:fillRect l="-18302" t="0" r="0" b="-143185"/>
            </a:stretch>
          </a:blipFill>
        </p:spPr>
      </p:sp>
      <p:sp>
        <p:nvSpPr>
          <p:cNvPr name="Freeform 4" id="4"/>
          <p:cNvSpPr/>
          <p:nvPr/>
        </p:nvSpPr>
        <p:spPr>
          <a:xfrm flipH="false" flipV="false" rot="0">
            <a:off x="7196037" y="8607890"/>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942975" y="4049006"/>
            <a:ext cx="7188059" cy="3337560"/>
          </a:xfrm>
          <a:prstGeom prst="rect">
            <a:avLst/>
          </a:prstGeom>
        </p:spPr>
        <p:txBody>
          <a:bodyPr anchor="t" rtlCol="false" tIns="0" lIns="0" bIns="0" rIns="0">
            <a:spAutoFit/>
          </a:bodyPr>
          <a:lstStyle/>
          <a:p>
            <a:pPr algn="l">
              <a:lnSpc>
                <a:spcPts val="2940"/>
              </a:lnSpc>
            </a:pPr>
            <a:r>
              <a:rPr lang="en-US" sz="2100">
                <a:solidFill>
                  <a:srgbClr val="E5E1DA"/>
                </a:solidFill>
                <a:latin typeface="Lato"/>
                <a:ea typeface="Lato"/>
                <a:cs typeface="Lato"/>
                <a:sym typeface="Lato"/>
              </a:rPr>
              <a:t>There are numerous markets to tap into, each filled with significant potential for growth. The sizes of these global markets are:</a:t>
            </a:r>
          </a:p>
          <a:p>
            <a:pPr algn="l" marL="453390" indent="-226695" lvl="1">
              <a:lnSpc>
                <a:spcPts val="2940"/>
              </a:lnSpc>
              <a:buFont typeface="Arial"/>
              <a:buChar char="•"/>
            </a:pPr>
            <a:r>
              <a:rPr lang="en-US" b="true" sz="2100">
                <a:solidFill>
                  <a:srgbClr val="E5E1DA"/>
                </a:solidFill>
                <a:latin typeface="Lato Bold"/>
                <a:ea typeface="Lato Bold"/>
                <a:cs typeface="Lato Bold"/>
                <a:sym typeface="Lato Bold"/>
              </a:rPr>
              <a:t>Automate Mass Recovery</a:t>
            </a:r>
          </a:p>
          <a:p>
            <a:pPr algn="l" marL="453390" indent="-226695" lvl="1">
              <a:lnSpc>
                <a:spcPts val="2940"/>
              </a:lnSpc>
              <a:buFont typeface="Arial"/>
              <a:buChar char="•"/>
            </a:pPr>
            <a:r>
              <a:rPr lang="en-US" b="true" sz="2100">
                <a:solidFill>
                  <a:srgbClr val="E5E1DA"/>
                </a:solidFill>
                <a:latin typeface="Lato Bold"/>
                <a:ea typeface="Lato Bold"/>
                <a:cs typeface="Lato Bold"/>
                <a:sym typeface="Lato Bold"/>
              </a:rPr>
              <a:t>Cybersecurity</a:t>
            </a:r>
          </a:p>
          <a:p>
            <a:pPr algn="l" marL="453390" indent="-226695" lvl="1">
              <a:lnSpc>
                <a:spcPts val="2940"/>
              </a:lnSpc>
              <a:buFont typeface="Arial"/>
              <a:buChar char="•"/>
            </a:pPr>
            <a:r>
              <a:rPr lang="en-US" b="true" sz="2100">
                <a:solidFill>
                  <a:srgbClr val="E5E1DA"/>
                </a:solidFill>
                <a:latin typeface="Lato Bold"/>
                <a:ea typeface="Lato Bold"/>
                <a:cs typeface="Lato Bold"/>
                <a:sym typeface="Lato Bold"/>
              </a:rPr>
              <a:t>Private Cloud</a:t>
            </a:r>
          </a:p>
          <a:p>
            <a:pPr algn="l">
              <a:lnSpc>
                <a:spcPts val="2940"/>
              </a:lnSpc>
              <a:spcBef>
                <a:spcPct val="0"/>
              </a:spcBef>
            </a:pPr>
            <a:r>
              <a:rPr lang="en-US" sz="2100">
                <a:solidFill>
                  <a:srgbClr val="E5E1DA"/>
                </a:solidFill>
                <a:latin typeface="Lato"/>
                <a:ea typeface="Lato"/>
                <a:cs typeface="Lato"/>
                <a:sym typeface="Lato"/>
              </a:rPr>
              <a:t>By strategically targeting these areas, we believe we can harness substantial opportunities for growth and establish a strong presence in the market.</a:t>
            </a:r>
          </a:p>
        </p:txBody>
      </p:sp>
      <p:sp>
        <p:nvSpPr>
          <p:cNvPr name="TextBox 6" id="6"/>
          <p:cNvSpPr txBox="true"/>
          <p:nvPr/>
        </p:nvSpPr>
        <p:spPr>
          <a:xfrm rot="0">
            <a:off x="942975" y="1706421"/>
            <a:ext cx="5886506"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SIZE OF MARKET</a:t>
            </a:r>
          </a:p>
        </p:txBody>
      </p:sp>
      <p:grpSp>
        <p:nvGrpSpPr>
          <p:cNvPr name="Group 7" id="7"/>
          <p:cNvGrpSpPr/>
          <p:nvPr/>
        </p:nvGrpSpPr>
        <p:grpSpPr>
          <a:xfrm rot="0">
            <a:off x="7963249" y="34211"/>
            <a:ext cx="5008943" cy="5121935"/>
            <a:chOff x="0" y="0"/>
            <a:chExt cx="6678590" cy="6829246"/>
          </a:xfrm>
        </p:grpSpPr>
        <p:grpSp>
          <p:nvGrpSpPr>
            <p:cNvPr name="Group 8" id="8"/>
            <p:cNvGrpSpPr/>
            <p:nvPr/>
          </p:nvGrpSpPr>
          <p:grpSpPr>
            <a:xfrm rot="0">
              <a:off x="0" y="0"/>
              <a:ext cx="6678590" cy="667859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337811" y="95229"/>
              <a:ext cx="5298576" cy="5298576"/>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734332" y="191866"/>
              <a:ext cx="3738653" cy="3738653"/>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1906815">
              <a:off x="2823043" y="4979089"/>
              <a:ext cx="3666915" cy="956225"/>
            </a:xfrm>
            <a:prstGeom prst="rect">
              <a:avLst/>
            </a:prstGeom>
          </p:spPr>
          <p:txBody>
            <a:bodyPr anchor="t" rtlCol="false" tIns="0" lIns="0" bIns="0" rIns="0">
              <a:spAutoFit/>
            </a:bodyPr>
            <a:lstStyle/>
            <a:p>
              <a:pPr algn="ctr">
                <a:lnSpc>
                  <a:spcPts val="4442"/>
                </a:lnSpc>
                <a:spcBef>
                  <a:spcPct val="0"/>
                </a:spcBef>
              </a:pPr>
              <a:r>
                <a:rPr lang="en-US" sz="3173">
                  <a:solidFill>
                    <a:srgbClr val="E5E1DA"/>
                  </a:solidFill>
                  <a:latin typeface="Lato"/>
                  <a:ea typeface="Lato"/>
                  <a:cs typeface="Lato"/>
                  <a:sym typeface="Lato"/>
                </a:rPr>
                <a:t>TAM: US$5.4B</a:t>
              </a:r>
            </a:p>
          </p:txBody>
        </p:sp>
        <p:sp>
          <p:nvSpPr>
            <p:cNvPr name="TextBox 18" id="18"/>
            <p:cNvSpPr txBox="true"/>
            <p:nvPr/>
          </p:nvSpPr>
          <p:spPr>
            <a:xfrm rot="-1594631">
              <a:off x="997788" y="3448717"/>
              <a:ext cx="5388982" cy="1406508"/>
            </a:xfrm>
            <a:prstGeom prst="rect">
              <a:avLst/>
            </a:prstGeom>
          </p:spPr>
          <p:txBody>
            <a:bodyPr anchor="t" rtlCol="false" tIns="0" lIns="0" bIns="0" rIns="0">
              <a:spAutoFit/>
            </a:bodyPr>
            <a:lstStyle/>
            <a:p>
              <a:pPr algn="ctr">
                <a:lnSpc>
                  <a:spcPts val="4442"/>
                </a:lnSpc>
                <a:spcBef>
                  <a:spcPct val="0"/>
                </a:spcBef>
              </a:pPr>
              <a:r>
                <a:rPr lang="en-US" sz="3173">
                  <a:solidFill>
                    <a:srgbClr val="E5E1DA"/>
                  </a:solidFill>
                  <a:latin typeface="Lato"/>
                  <a:ea typeface="Lato"/>
                  <a:cs typeface="Lato"/>
                  <a:sym typeface="Lato"/>
                </a:rPr>
                <a:t>SAM: US$540M (10%)</a:t>
              </a:r>
            </a:p>
          </p:txBody>
        </p:sp>
        <p:sp>
          <p:nvSpPr>
            <p:cNvPr name="TextBox 19" id="19"/>
            <p:cNvSpPr txBox="true"/>
            <p:nvPr/>
          </p:nvSpPr>
          <p:spPr>
            <a:xfrm rot="-1277786">
              <a:off x="195225" y="1850441"/>
              <a:ext cx="5290890" cy="1652268"/>
            </a:xfrm>
            <a:prstGeom prst="rect">
              <a:avLst/>
            </a:prstGeom>
          </p:spPr>
          <p:txBody>
            <a:bodyPr anchor="t" rtlCol="false" tIns="0" lIns="0" bIns="0" rIns="0">
              <a:spAutoFit/>
            </a:bodyPr>
            <a:lstStyle/>
            <a:p>
              <a:pPr algn="ctr">
                <a:lnSpc>
                  <a:spcPts val="4442"/>
                </a:lnSpc>
                <a:spcBef>
                  <a:spcPct val="0"/>
                </a:spcBef>
              </a:pPr>
              <a:r>
                <a:rPr lang="en-US" sz="3173">
                  <a:solidFill>
                    <a:srgbClr val="E5E1DA"/>
                  </a:solidFill>
                  <a:latin typeface="Lato"/>
                  <a:ea typeface="Lato"/>
                  <a:cs typeface="Lato"/>
                  <a:sym typeface="Lato"/>
                </a:rPr>
                <a:t>SOM: US$162M (30%)</a:t>
              </a:r>
            </a:p>
          </p:txBody>
        </p:sp>
        <p:sp>
          <p:nvSpPr>
            <p:cNvPr name="TextBox 20" id="20"/>
            <p:cNvSpPr txBox="true"/>
            <p:nvPr/>
          </p:nvSpPr>
          <p:spPr>
            <a:xfrm rot="0">
              <a:off x="0" y="377269"/>
              <a:ext cx="6678590" cy="751628"/>
            </a:xfrm>
            <a:prstGeom prst="rect">
              <a:avLst/>
            </a:prstGeom>
          </p:spPr>
          <p:txBody>
            <a:bodyPr anchor="t" rtlCol="false" tIns="0" lIns="0" bIns="0" rIns="0">
              <a:spAutoFit/>
            </a:bodyPr>
            <a:lstStyle/>
            <a:p>
              <a:pPr algn="ctr">
                <a:lnSpc>
                  <a:spcPts val="4759"/>
                </a:lnSpc>
                <a:spcBef>
                  <a:spcPct val="0"/>
                </a:spcBef>
              </a:pPr>
              <a:r>
                <a:rPr lang="en-US" b="true" sz="3399">
                  <a:solidFill>
                    <a:srgbClr val="FFD944"/>
                  </a:solidFill>
                  <a:latin typeface="Lato Bold"/>
                  <a:ea typeface="Lato Bold"/>
                  <a:cs typeface="Lato Bold"/>
                  <a:sym typeface="Lato Bold"/>
                </a:rPr>
                <a:t>Automate Mass Recovery</a:t>
              </a:r>
            </a:p>
          </p:txBody>
        </p:sp>
      </p:grpSp>
      <p:grpSp>
        <p:nvGrpSpPr>
          <p:cNvPr name="Group 21" id="21"/>
          <p:cNvGrpSpPr/>
          <p:nvPr/>
        </p:nvGrpSpPr>
        <p:grpSpPr>
          <a:xfrm rot="0">
            <a:off x="10657784" y="5170930"/>
            <a:ext cx="5008943" cy="5165717"/>
            <a:chOff x="0" y="0"/>
            <a:chExt cx="6678590" cy="6887622"/>
          </a:xfrm>
        </p:grpSpPr>
        <p:grpSp>
          <p:nvGrpSpPr>
            <p:cNvPr name="Group 22" id="22"/>
            <p:cNvGrpSpPr/>
            <p:nvPr/>
          </p:nvGrpSpPr>
          <p:grpSpPr>
            <a:xfrm rot="0">
              <a:off x="0" y="0"/>
              <a:ext cx="6678590" cy="6887622"/>
              <a:chOff x="0" y="0"/>
              <a:chExt cx="812800" cy="838240"/>
            </a:xfrm>
          </p:grpSpPr>
          <p:sp>
            <p:nvSpPr>
              <p:cNvPr name="Freeform 23" id="23"/>
              <p:cNvSpPr/>
              <p:nvPr/>
            </p:nvSpPr>
            <p:spPr>
              <a:xfrm flipH="false" flipV="false" rot="0">
                <a:off x="0" y="0"/>
                <a:ext cx="812800" cy="838240"/>
              </a:xfrm>
              <a:custGeom>
                <a:avLst/>
                <a:gdLst/>
                <a:ahLst/>
                <a:cxnLst/>
                <a:rect r="r" b="b" t="t" l="l"/>
                <a:pathLst>
                  <a:path h="838240" w="812800">
                    <a:moveTo>
                      <a:pt x="406400" y="0"/>
                    </a:moveTo>
                    <a:cubicBezTo>
                      <a:pt x="181951" y="0"/>
                      <a:pt x="0" y="187646"/>
                      <a:pt x="0" y="419120"/>
                    </a:cubicBezTo>
                    <a:cubicBezTo>
                      <a:pt x="0" y="650593"/>
                      <a:pt x="181951" y="838240"/>
                      <a:pt x="406400" y="838240"/>
                    </a:cubicBezTo>
                    <a:cubicBezTo>
                      <a:pt x="630849" y="838240"/>
                      <a:pt x="812800" y="650593"/>
                      <a:pt x="812800" y="419120"/>
                    </a:cubicBezTo>
                    <a:cubicBezTo>
                      <a:pt x="812800" y="187646"/>
                      <a:pt x="630849" y="0"/>
                      <a:pt x="406400" y="0"/>
                    </a:cubicBezTo>
                    <a:close/>
                  </a:path>
                </a:pathLst>
              </a:custGeom>
              <a:solidFill>
                <a:srgbClr val="000000"/>
              </a:solidFill>
              <a:ln w="38100" cap="sq">
                <a:solidFill>
                  <a:srgbClr val="E5E1DA"/>
                </a:solidFill>
                <a:prstDash val="solid"/>
                <a:miter/>
              </a:ln>
            </p:spPr>
          </p:sp>
          <p:sp>
            <p:nvSpPr>
              <p:cNvPr name="TextBox 24" id="24"/>
              <p:cNvSpPr txBox="true"/>
              <p:nvPr/>
            </p:nvSpPr>
            <p:spPr>
              <a:xfrm>
                <a:off x="76200" y="40485"/>
                <a:ext cx="660400" cy="719170"/>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337811" y="95229"/>
              <a:ext cx="5298576" cy="5298576"/>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27" id="2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734332" y="191866"/>
              <a:ext cx="3738653" cy="3738653"/>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30" id="3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1906815">
              <a:off x="2823043" y="4979089"/>
              <a:ext cx="3666915" cy="956225"/>
            </a:xfrm>
            <a:prstGeom prst="rect">
              <a:avLst/>
            </a:prstGeom>
          </p:spPr>
          <p:txBody>
            <a:bodyPr anchor="t" rtlCol="false" tIns="0" lIns="0" bIns="0" rIns="0">
              <a:spAutoFit/>
            </a:bodyPr>
            <a:lstStyle/>
            <a:p>
              <a:pPr algn="ctr">
                <a:lnSpc>
                  <a:spcPts val="4442"/>
                </a:lnSpc>
                <a:spcBef>
                  <a:spcPct val="0"/>
                </a:spcBef>
              </a:pPr>
              <a:r>
                <a:rPr lang="en-US" sz="3173">
                  <a:solidFill>
                    <a:srgbClr val="E5E1DA"/>
                  </a:solidFill>
                  <a:latin typeface="Lato"/>
                  <a:ea typeface="Lato"/>
                  <a:cs typeface="Lato"/>
                  <a:sym typeface="Lato"/>
                </a:rPr>
                <a:t>TAM: US$5.2B</a:t>
              </a:r>
            </a:p>
          </p:txBody>
        </p:sp>
        <p:sp>
          <p:nvSpPr>
            <p:cNvPr name="TextBox 32" id="32"/>
            <p:cNvSpPr txBox="true"/>
            <p:nvPr/>
          </p:nvSpPr>
          <p:spPr>
            <a:xfrm rot="-1594631">
              <a:off x="997788" y="3448717"/>
              <a:ext cx="5388982" cy="1406508"/>
            </a:xfrm>
            <a:prstGeom prst="rect">
              <a:avLst/>
            </a:prstGeom>
          </p:spPr>
          <p:txBody>
            <a:bodyPr anchor="t" rtlCol="false" tIns="0" lIns="0" bIns="0" rIns="0">
              <a:spAutoFit/>
            </a:bodyPr>
            <a:lstStyle/>
            <a:p>
              <a:pPr algn="ctr">
                <a:lnSpc>
                  <a:spcPts val="4442"/>
                </a:lnSpc>
                <a:spcBef>
                  <a:spcPct val="0"/>
                </a:spcBef>
              </a:pPr>
              <a:r>
                <a:rPr lang="en-US" sz="3173">
                  <a:solidFill>
                    <a:srgbClr val="E5E1DA"/>
                  </a:solidFill>
                  <a:latin typeface="Lato"/>
                  <a:ea typeface="Lato"/>
                  <a:cs typeface="Lato"/>
                  <a:sym typeface="Lato"/>
                </a:rPr>
                <a:t>SAM: US$520M (10%)</a:t>
              </a:r>
            </a:p>
          </p:txBody>
        </p:sp>
        <p:sp>
          <p:nvSpPr>
            <p:cNvPr name="TextBox 33" id="33"/>
            <p:cNvSpPr txBox="true"/>
            <p:nvPr/>
          </p:nvSpPr>
          <p:spPr>
            <a:xfrm rot="-1277786">
              <a:off x="419770" y="2000765"/>
              <a:ext cx="4898326" cy="1496630"/>
            </a:xfrm>
            <a:prstGeom prst="rect">
              <a:avLst/>
            </a:prstGeom>
          </p:spPr>
          <p:txBody>
            <a:bodyPr anchor="t" rtlCol="false" tIns="0" lIns="0" bIns="0" rIns="0">
              <a:spAutoFit/>
            </a:bodyPr>
            <a:lstStyle/>
            <a:p>
              <a:pPr algn="ctr">
                <a:lnSpc>
                  <a:spcPts val="4442"/>
                </a:lnSpc>
                <a:spcBef>
                  <a:spcPct val="0"/>
                </a:spcBef>
              </a:pPr>
              <a:r>
                <a:rPr lang="en-US" sz="3173">
                  <a:solidFill>
                    <a:srgbClr val="E5E1DA"/>
                  </a:solidFill>
                  <a:latin typeface="Lato"/>
                  <a:ea typeface="Lato"/>
                  <a:cs typeface="Lato"/>
                  <a:sym typeface="Lato"/>
                </a:rPr>
                <a:t>SOM: US$5.2M (1%)</a:t>
              </a:r>
            </a:p>
          </p:txBody>
        </p:sp>
        <p:sp>
          <p:nvSpPr>
            <p:cNvPr name="TextBox 34" id="34"/>
            <p:cNvSpPr txBox="true"/>
            <p:nvPr/>
          </p:nvSpPr>
          <p:spPr>
            <a:xfrm rot="0">
              <a:off x="0" y="377269"/>
              <a:ext cx="6678590" cy="751628"/>
            </a:xfrm>
            <a:prstGeom prst="rect">
              <a:avLst/>
            </a:prstGeom>
          </p:spPr>
          <p:txBody>
            <a:bodyPr anchor="t" rtlCol="false" tIns="0" lIns="0" bIns="0" rIns="0">
              <a:spAutoFit/>
            </a:bodyPr>
            <a:lstStyle/>
            <a:p>
              <a:pPr algn="ctr">
                <a:lnSpc>
                  <a:spcPts val="4759"/>
                </a:lnSpc>
                <a:spcBef>
                  <a:spcPct val="0"/>
                </a:spcBef>
              </a:pPr>
              <a:r>
                <a:rPr lang="en-US" b="true" sz="3399">
                  <a:solidFill>
                    <a:srgbClr val="FFD944"/>
                  </a:solidFill>
                  <a:latin typeface="Lato Bold"/>
                  <a:ea typeface="Lato Bold"/>
                  <a:cs typeface="Lato Bold"/>
                  <a:sym typeface="Lato Bold"/>
                </a:rPr>
                <a:t>Private Cloud</a:t>
              </a:r>
            </a:p>
          </p:txBody>
        </p:sp>
      </p:grpSp>
      <p:grpSp>
        <p:nvGrpSpPr>
          <p:cNvPr name="Group 35" id="35"/>
          <p:cNvGrpSpPr/>
          <p:nvPr/>
        </p:nvGrpSpPr>
        <p:grpSpPr>
          <a:xfrm rot="0">
            <a:off x="13162255" y="0"/>
            <a:ext cx="5008943" cy="5202487"/>
            <a:chOff x="0" y="0"/>
            <a:chExt cx="6678590" cy="6936650"/>
          </a:xfrm>
        </p:grpSpPr>
        <p:grpSp>
          <p:nvGrpSpPr>
            <p:cNvPr name="Group 36" id="36"/>
            <p:cNvGrpSpPr/>
            <p:nvPr/>
          </p:nvGrpSpPr>
          <p:grpSpPr>
            <a:xfrm rot="0">
              <a:off x="0" y="0"/>
              <a:ext cx="6678590" cy="6936650"/>
              <a:chOff x="0" y="0"/>
              <a:chExt cx="812800" cy="844206"/>
            </a:xfrm>
          </p:grpSpPr>
          <p:sp>
            <p:nvSpPr>
              <p:cNvPr name="Freeform 37" id="37"/>
              <p:cNvSpPr/>
              <p:nvPr/>
            </p:nvSpPr>
            <p:spPr>
              <a:xfrm flipH="false" flipV="false" rot="0">
                <a:off x="0" y="0"/>
                <a:ext cx="812800" cy="844206"/>
              </a:xfrm>
              <a:custGeom>
                <a:avLst/>
                <a:gdLst/>
                <a:ahLst/>
                <a:cxnLst/>
                <a:rect r="r" b="b" t="t" l="l"/>
                <a:pathLst>
                  <a:path h="844206" w="812800">
                    <a:moveTo>
                      <a:pt x="406400" y="0"/>
                    </a:moveTo>
                    <a:cubicBezTo>
                      <a:pt x="181951" y="0"/>
                      <a:pt x="0" y="188982"/>
                      <a:pt x="0" y="422103"/>
                    </a:cubicBezTo>
                    <a:cubicBezTo>
                      <a:pt x="0" y="655224"/>
                      <a:pt x="181951" y="844206"/>
                      <a:pt x="406400" y="844206"/>
                    </a:cubicBezTo>
                    <a:cubicBezTo>
                      <a:pt x="630849" y="844206"/>
                      <a:pt x="812800" y="655224"/>
                      <a:pt x="812800" y="422103"/>
                    </a:cubicBezTo>
                    <a:cubicBezTo>
                      <a:pt x="812800" y="188982"/>
                      <a:pt x="630849" y="0"/>
                      <a:pt x="406400" y="0"/>
                    </a:cubicBezTo>
                    <a:close/>
                  </a:path>
                </a:pathLst>
              </a:custGeom>
              <a:solidFill>
                <a:srgbClr val="000000"/>
              </a:solidFill>
              <a:ln w="38100" cap="sq">
                <a:solidFill>
                  <a:srgbClr val="E5E1DA"/>
                </a:solidFill>
                <a:prstDash val="solid"/>
                <a:miter/>
              </a:ln>
            </p:spPr>
          </p:sp>
          <p:sp>
            <p:nvSpPr>
              <p:cNvPr name="TextBox 38" id="38"/>
              <p:cNvSpPr txBox="true"/>
              <p:nvPr/>
            </p:nvSpPr>
            <p:spPr>
              <a:xfrm>
                <a:off x="76200" y="41044"/>
                <a:ext cx="660400" cy="724018"/>
              </a:xfrm>
              <a:prstGeom prst="rect">
                <a:avLst/>
              </a:prstGeom>
            </p:spPr>
            <p:txBody>
              <a:bodyPr anchor="ctr" rtlCol="false" tIns="50800" lIns="50800" bIns="50800" rIns="50800"/>
              <a:lstStyle/>
              <a:p>
                <a:pPr algn="ctr">
                  <a:lnSpc>
                    <a:spcPts val="2659"/>
                  </a:lnSpc>
                </a:pPr>
              </a:p>
            </p:txBody>
          </p:sp>
        </p:grpSp>
        <p:grpSp>
          <p:nvGrpSpPr>
            <p:cNvPr name="Group 39" id="39"/>
            <p:cNvGrpSpPr/>
            <p:nvPr/>
          </p:nvGrpSpPr>
          <p:grpSpPr>
            <a:xfrm rot="0">
              <a:off x="337811" y="95229"/>
              <a:ext cx="5298576" cy="5298576"/>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41" id="4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42" id="42"/>
            <p:cNvGrpSpPr/>
            <p:nvPr/>
          </p:nvGrpSpPr>
          <p:grpSpPr>
            <a:xfrm rot="0">
              <a:off x="734332" y="191866"/>
              <a:ext cx="3738653" cy="3738653"/>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sp>
          <p:sp>
            <p:nvSpPr>
              <p:cNvPr name="TextBox 44" id="4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45" id="45"/>
            <p:cNvSpPr txBox="true"/>
            <p:nvPr/>
          </p:nvSpPr>
          <p:spPr>
            <a:xfrm rot="-1906815">
              <a:off x="2723094" y="4954997"/>
              <a:ext cx="3853096" cy="982269"/>
            </a:xfrm>
            <a:prstGeom prst="rect">
              <a:avLst/>
            </a:prstGeom>
          </p:spPr>
          <p:txBody>
            <a:bodyPr anchor="t" rtlCol="false" tIns="0" lIns="0" bIns="0" rIns="0">
              <a:spAutoFit/>
            </a:bodyPr>
            <a:lstStyle/>
            <a:p>
              <a:pPr algn="ctr">
                <a:lnSpc>
                  <a:spcPts val="4442"/>
                </a:lnSpc>
                <a:spcBef>
                  <a:spcPct val="0"/>
                </a:spcBef>
              </a:pPr>
              <a:r>
                <a:rPr lang="en-US" sz="3173">
                  <a:solidFill>
                    <a:srgbClr val="E5E1DA"/>
                  </a:solidFill>
                  <a:latin typeface="Lato"/>
                  <a:ea typeface="Lato"/>
                  <a:cs typeface="Lato"/>
                  <a:sym typeface="Lato"/>
                </a:rPr>
                <a:t>TAM: US$600B</a:t>
              </a:r>
            </a:p>
          </p:txBody>
        </p:sp>
        <p:sp>
          <p:nvSpPr>
            <p:cNvPr name="TextBox 46" id="46"/>
            <p:cNvSpPr txBox="true"/>
            <p:nvPr/>
          </p:nvSpPr>
          <p:spPr>
            <a:xfrm rot="-1594631">
              <a:off x="1559797" y="3684171"/>
              <a:ext cx="4376184" cy="1157920"/>
            </a:xfrm>
            <a:prstGeom prst="rect">
              <a:avLst/>
            </a:prstGeom>
          </p:spPr>
          <p:txBody>
            <a:bodyPr anchor="t" rtlCol="false" tIns="0" lIns="0" bIns="0" rIns="0">
              <a:spAutoFit/>
            </a:bodyPr>
            <a:lstStyle/>
            <a:p>
              <a:pPr algn="ctr">
                <a:lnSpc>
                  <a:spcPts val="4442"/>
                </a:lnSpc>
                <a:spcBef>
                  <a:spcPct val="0"/>
                </a:spcBef>
              </a:pPr>
              <a:r>
                <a:rPr lang="en-US" sz="3173">
                  <a:solidFill>
                    <a:srgbClr val="E5E1DA"/>
                  </a:solidFill>
                  <a:latin typeface="Lato"/>
                  <a:ea typeface="Lato"/>
                  <a:cs typeface="Lato"/>
                  <a:sym typeface="Lato"/>
                </a:rPr>
                <a:t>SAM: US$6B (1%)</a:t>
              </a:r>
            </a:p>
          </p:txBody>
        </p:sp>
        <p:sp>
          <p:nvSpPr>
            <p:cNvPr name="TextBox 47" id="47"/>
            <p:cNvSpPr txBox="true"/>
            <p:nvPr/>
          </p:nvSpPr>
          <p:spPr>
            <a:xfrm rot="-1277786">
              <a:off x="479226" y="2038678"/>
              <a:ext cx="4793670" cy="1457377"/>
            </a:xfrm>
            <a:prstGeom prst="rect">
              <a:avLst/>
            </a:prstGeom>
          </p:spPr>
          <p:txBody>
            <a:bodyPr anchor="t" rtlCol="false" tIns="0" lIns="0" bIns="0" rIns="0">
              <a:spAutoFit/>
            </a:bodyPr>
            <a:lstStyle/>
            <a:p>
              <a:pPr algn="ctr">
                <a:lnSpc>
                  <a:spcPts val="4442"/>
                </a:lnSpc>
                <a:spcBef>
                  <a:spcPct val="0"/>
                </a:spcBef>
              </a:pPr>
              <a:r>
                <a:rPr lang="en-US" sz="3173">
                  <a:solidFill>
                    <a:srgbClr val="E5E1DA"/>
                  </a:solidFill>
                  <a:latin typeface="Lato"/>
                  <a:ea typeface="Lato"/>
                  <a:cs typeface="Lato"/>
                  <a:sym typeface="Lato"/>
                </a:rPr>
                <a:t>SOM: US$60M (1%)</a:t>
              </a:r>
            </a:p>
          </p:txBody>
        </p:sp>
        <p:sp>
          <p:nvSpPr>
            <p:cNvPr name="TextBox 48" id="48"/>
            <p:cNvSpPr txBox="true"/>
            <p:nvPr/>
          </p:nvSpPr>
          <p:spPr>
            <a:xfrm rot="0">
              <a:off x="0" y="377269"/>
              <a:ext cx="6678590" cy="751628"/>
            </a:xfrm>
            <a:prstGeom prst="rect">
              <a:avLst/>
            </a:prstGeom>
          </p:spPr>
          <p:txBody>
            <a:bodyPr anchor="t" rtlCol="false" tIns="0" lIns="0" bIns="0" rIns="0">
              <a:spAutoFit/>
            </a:bodyPr>
            <a:lstStyle/>
            <a:p>
              <a:pPr algn="ctr">
                <a:lnSpc>
                  <a:spcPts val="4759"/>
                </a:lnSpc>
                <a:spcBef>
                  <a:spcPct val="0"/>
                </a:spcBef>
              </a:pPr>
              <a:r>
                <a:rPr lang="en-US" b="true" sz="3399">
                  <a:solidFill>
                    <a:srgbClr val="FFD944"/>
                  </a:solidFill>
                  <a:latin typeface="Lato Bold"/>
                  <a:ea typeface="Lato Bold"/>
                  <a:cs typeface="Lato Bold"/>
                  <a:sym typeface="Lato Bold"/>
                </a:rPr>
                <a:t>Cybersecurity</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true" rot="-8355821">
            <a:off x="-3819711" y="-676055"/>
            <a:ext cx="9940582" cy="10671659"/>
          </a:xfrm>
          <a:custGeom>
            <a:avLst/>
            <a:gdLst/>
            <a:ahLst/>
            <a:cxnLst/>
            <a:rect r="r" b="b" t="t" l="l"/>
            <a:pathLst>
              <a:path h="10671659" w="9940582">
                <a:moveTo>
                  <a:pt x="9940582" y="10671659"/>
                </a:moveTo>
                <a:lnTo>
                  <a:pt x="0" y="10671659"/>
                </a:lnTo>
                <a:lnTo>
                  <a:pt x="0" y="0"/>
                </a:lnTo>
                <a:lnTo>
                  <a:pt x="9940582" y="0"/>
                </a:lnTo>
                <a:lnTo>
                  <a:pt x="9940582" y="10671659"/>
                </a:lnTo>
                <a:close/>
              </a:path>
            </a:pathLst>
          </a:custGeom>
          <a:blipFill>
            <a:blip r:embed="rId2">
              <a:alphaModFix amt="50000"/>
            </a:blip>
            <a:stretch>
              <a:fillRect l="-54" t="0" r="-54" b="0"/>
            </a:stretch>
          </a:blipFill>
        </p:spPr>
      </p:sp>
      <p:grpSp>
        <p:nvGrpSpPr>
          <p:cNvPr name="Group 3" id="3"/>
          <p:cNvGrpSpPr/>
          <p:nvPr/>
        </p:nvGrpSpPr>
        <p:grpSpPr>
          <a:xfrm rot="0">
            <a:off x="3559016" y="2127662"/>
            <a:ext cx="4366933" cy="932720"/>
            <a:chOff x="0" y="0"/>
            <a:chExt cx="1150139" cy="245655"/>
          </a:xfrm>
        </p:grpSpPr>
        <p:sp>
          <p:nvSpPr>
            <p:cNvPr name="Freeform 4" id="4"/>
            <p:cNvSpPr/>
            <p:nvPr/>
          </p:nvSpPr>
          <p:spPr>
            <a:xfrm flipH="false" flipV="false" rot="0">
              <a:off x="0" y="0"/>
              <a:ext cx="1150139" cy="245655"/>
            </a:xfrm>
            <a:custGeom>
              <a:avLst/>
              <a:gdLst/>
              <a:ahLst/>
              <a:cxnLst/>
              <a:rect r="r" b="b" t="t" l="l"/>
              <a:pathLst>
                <a:path h="245655" w="1150139">
                  <a:moveTo>
                    <a:pt x="106371" y="0"/>
                  </a:moveTo>
                  <a:lnTo>
                    <a:pt x="1043768" y="0"/>
                  </a:lnTo>
                  <a:cubicBezTo>
                    <a:pt x="1071979" y="0"/>
                    <a:pt x="1099035" y="11207"/>
                    <a:pt x="1118983" y="31155"/>
                  </a:cubicBezTo>
                  <a:cubicBezTo>
                    <a:pt x="1138932" y="51104"/>
                    <a:pt x="1150139" y="78160"/>
                    <a:pt x="1150139" y="106371"/>
                  </a:cubicBezTo>
                  <a:lnTo>
                    <a:pt x="1150139" y="139284"/>
                  </a:lnTo>
                  <a:cubicBezTo>
                    <a:pt x="1150139" y="198031"/>
                    <a:pt x="1102515" y="245655"/>
                    <a:pt x="1043768" y="245655"/>
                  </a:cubicBezTo>
                  <a:lnTo>
                    <a:pt x="106371" y="245655"/>
                  </a:lnTo>
                  <a:cubicBezTo>
                    <a:pt x="78160" y="245655"/>
                    <a:pt x="51104" y="234448"/>
                    <a:pt x="31155" y="214499"/>
                  </a:cubicBezTo>
                  <a:cubicBezTo>
                    <a:pt x="11207" y="194551"/>
                    <a:pt x="0" y="167495"/>
                    <a:pt x="0" y="139284"/>
                  </a:cubicBezTo>
                  <a:lnTo>
                    <a:pt x="0" y="106371"/>
                  </a:lnTo>
                  <a:cubicBezTo>
                    <a:pt x="0" y="78160"/>
                    <a:pt x="11207" y="51104"/>
                    <a:pt x="31155" y="31155"/>
                  </a:cubicBezTo>
                  <a:cubicBezTo>
                    <a:pt x="51104" y="11207"/>
                    <a:pt x="78160" y="0"/>
                    <a:pt x="106371" y="0"/>
                  </a:cubicBezTo>
                  <a:close/>
                </a:path>
              </a:pathLst>
            </a:custGeom>
            <a:solidFill>
              <a:srgbClr val="FFD944"/>
            </a:solidFill>
            <a:ln w="38100" cap="rnd">
              <a:solidFill>
                <a:srgbClr val="FFD944"/>
              </a:solidFill>
              <a:prstDash val="solid"/>
              <a:round/>
            </a:ln>
          </p:spPr>
        </p:sp>
        <p:sp>
          <p:nvSpPr>
            <p:cNvPr name="TextBox 5" id="5"/>
            <p:cNvSpPr txBox="true"/>
            <p:nvPr/>
          </p:nvSpPr>
          <p:spPr>
            <a:xfrm>
              <a:off x="0" y="-47625"/>
              <a:ext cx="1150139" cy="293280"/>
            </a:xfrm>
            <a:prstGeom prst="rect">
              <a:avLst/>
            </a:prstGeom>
          </p:spPr>
          <p:txBody>
            <a:bodyPr anchor="ctr" rtlCol="false" tIns="50800" lIns="50800" bIns="50800" rIns="50800"/>
            <a:lstStyle/>
            <a:p>
              <a:pPr algn="ctr">
                <a:lnSpc>
                  <a:spcPts val="3499"/>
                </a:lnSpc>
              </a:pPr>
              <a:r>
                <a:rPr lang="en-US" b="true" sz="2499">
                  <a:solidFill>
                    <a:srgbClr val="000000"/>
                  </a:solidFill>
                  <a:latin typeface="Lato Bold"/>
                  <a:ea typeface="Lato Bold"/>
                  <a:cs typeface="Lato Bold"/>
                  <a:sym typeface="Lato Bold"/>
                </a:rPr>
                <a:t>Core</a:t>
              </a:r>
            </a:p>
          </p:txBody>
        </p:sp>
      </p:grpSp>
      <p:grpSp>
        <p:nvGrpSpPr>
          <p:cNvPr name="Group 6" id="6"/>
          <p:cNvGrpSpPr/>
          <p:nvPr/>
        </p:nvGrpSpPr>
        <p:grpSpPr>
          <a:xfrm rot="0">
            <a:off x="8164752" y="2127662"/>
            <a:ext cx="4366933" cy="932720"/>
            <a:chOff x="0" y="0"/>
            <a:chExt cx="1150139" cy="245655"/>
          </a:xfrm>
        </p:grpSpPr>
        <p:sp>
          <p:nvSpPr>
            <p:cNvPr name="Freeform 7" id="7"/>
            <p:cNvSpPr/>
            <p:nvPr/>
          </p:nvSpPr>
          <p:spPr>
            <a:xfrm flipH="false" flipV="false" rot="0">
              <a:off x="0" y="0"/>
              <a:ext cx="1150139" cy="245655"/>
            </a:xfrm>
            <a:custGeom>
              <a:avLst/>
              <a:gdLst/>
              <a:ahLst/>
              <a:cxnLst/>
              <a:rect r="r" b="b" t="t" l="l"/>
              <a:pathLst>
                <a:path h="245655" w="1150139">
                  <a:moveTo>
                    <a:pt x="106371" y="0"/>
                  </a:moveTo>
                  <a:lnTo>
                    <a:pt x="1043768" y="0"/>
                  </a:lnTo>
                  <a:cubicBezTo>
                    <a:pt x="1071979" y="0"/>
                    <a:pt x="1099035" y="11207"/>
                    <a:pt x="1118983" y="31155"/>
                  </a:cubicBezTo>
                  <a:cubicBezTo>
                    <a:pt x="1138932" y="51104"/>
                    <a:pt x="1150139" y="78160"/>
                    <a:pt x="1150139" y="106371"/>
                  </a:cubicBezTo>
                  <a:lnTo>
                    <a:pt x="1150139" y="139284"/>
                  </a:lnTo>
                  <a:cubicBezTo>
                    <a:pt x="1150139" y="198031"/>
                    <a:pt x="1102515" y="245655"/>
                    <a:pt x="1043768" y="245655"/>
                  </a:cubicBezTo>
                  <a:lnTo>
                    <a:pt x="106371" y="245655"/>
                  </a:lnTo>
                  <a:cubicBezTo>
                    <a:pt x="78160" y="245655"/>
                    <a:pt x="51104" y="234448"/>
                    <a:pt x="31155" y="214499"/>
                  </a:cubicBezTo>
                  <a:cubicBezTo>
                    <a:pt x="11207" y="194551"/>
                    <a:pt x="0" y="167495"/>
                    <a:pt x="0" y="139284"/>
                  </a:cubicBezTo>
                  <a:lnTo>
                    <a:pt x="0" y="106371"/>
                  </a:lnTo>
                  <a:cubicBezTo>
                    <a:pt x="0" y="78160"/>
                    <a:pt x="11207" y="51104"/>
                    <a:pt x="31155" y="31155"/>
                  </a:cubicBezTo>
                  <a:cubicBezTo>
                    <a:pt x="51104" y="11207"/>
                    <a:pt x="78160" y="0"/>
                    <a:pt x="106371" y="0"/>
                  </a:cubicBezTo>
                  <a:close/>
                </a:path>
              </a:pathLst>
            </a:custGeom>
            <a:solidFill>
              <a:srgbClr val="FFD944"/>
            </a:solidFill>
            <a:ln w="38100" cap="rnd">
              <a:solidFill>
                <a:srgbClr val="FFD944"/>
              </a:solidFill>
              <a:prstDash val="solid"/>
              <a:round/>
            </a:ln>
          </p:spPr>
        </p:sp>
        <p:sp>
          <p:nvSpPr>
            <p:cNvPr name="TextBox 8" id="8"/>
            <p:cNvSpPr txBox="true"/>
            <p:nvPr/>
          </p:nvSpPr>
          <p:spPr>
            <a:xfrm>
              <a:off x="0" y="-47625"/>
              <a:ext cx="1150139" cy="293280"/>
            </a:xfrm>
            <a:prstGeom prst="rect">
              <a:avLst/>
            </a:prstGeom>
          </p:spPr>
          <p:txBody>
            <a:bodyPr anchor="ctr" rtlCol="false" tIns="50800" lIns="50800" bIns="50800" rIns="50800"/>
            <a:lstStyle/>
            <a:p>
              <a:pPr algn="ctr">
                <a:lnSpc>
                  <a:spcPts val="3499"/>
                </a:lnSpc>
              </a:pPr>
              <a:r>
                <a:rPr lang="en-US" b="true" sz="2499">
                  <a:solidFill>
                    <a:srgbClr val="000000"/>
                  </a:solidFill>
                  <a:latin typeface="Lato Bold"/>
                  <a:ea typeface="Lato Bold"/>
                  <a:cs typeface="Lato Bold"/>
                  <a:sym typeface="Lato Bold"/>
                </a:rPr>
                <a:t>Secure+</a:t>
              </a:r>
            </a:p>
          </p:txBody>
        </p:sp>
      </p:grpSp>
      <p:grpSp>
        <p:nvGrpSpPr>
          <p:cNvPr name="Group 9" id="9"/>
          <p:cNvGrpSpPr/>
          <p:nvPr/>
        </p:nvGrpSpPr>
        <p:grpSpPr>
          <a:xfrm rot="0">
            <a:off x="12770487" y="2127662"/>
            <a:ext cx="4366933" cy="932720"/>
            <a:chOff x="0" y="0"/>
            <a:chExt cx="1150139" cy="245655"/>
          </a:xfrm>
        </p:grpSpPr>
        <p:sp>
          <p:nvSpPr>
            <p:cNvPr name="Freeform 10" id="10"/>
            <p:cNvSpPr/>
            <p:nvPr/>
          </p:nvSpPr>
          <p:spPr>
            <a:xfrm flipH="false" flipV="false" rot="0">
              <a:off x="0" y="0"/>
              <a:ext cx="1150139" cy="245655"/>
            </a:xfrm>
            <a:custGeom>
              <a:avLst/>
              <a:gdLst/>
              <a:ahLst/>
              <a:cxnLst/>
              <a:rect r="r" b="b" t="t" l="l"/>
              <a:pathLst>
                <a:path h="245655" w="1150139">
                  <a:moveTo>
                    <a:pt x="106371" y="0"/>
                  </a:moveTo>
                  <a:lnTo>
                    <a:pt x="1043768" y="0"/>
                  </a:lnTo>
                  <a:cubicBezTo>
                    <a:pt x="1071979" y="0"/>
                    <a:pt x="1099035" y="11207"/>
                    <a:pt x="1118983" y="31155"/>
                  </a:cubicBezTo>
                  <a:cubicBezTo>
                    <a:pt x="1138932" y="51104"/>
                    <a:pt x="1150139" y="78160"/>
                    <a:pt x="1150139" y="106371"/>
                  </a:cubicBezTo>
                  <a:lnTo>
                    <a:pt x="1150139" y="139284"/>
                  </a:lnTo>
                  <a:cubicBezTo>
                    <a:pt x="1150139" y="198031"/>
                    <a:pt x="1102515" y="245655"/>
                    <a:pt x="1043768" y="245655"/>
                  </a:cubicBezTo>
                  <a:lnTo>
                    <a:pt x="106371" y="245655"/>
                  </a:lnTo>
                  <a:cubicBezTo>
                    <a:pt x="78160" y="245655"/>
                    <a:pt x="51104" y="234448"/>
                    <a:pt x="31155" y="214499"/>
                  </a:cubicBezTo>
                  <a:cubicBezTo>
                    <a:pt x="11207" y="194551"/>
                    <a:pt x="0" y="167495"/>
                    <a:pt x="0" y="139284"/>
                  </a:cubicBezTo>
                  <a:lnTo>
                    <a:pt x="0" y="106371"/>
                  </a:lnTo>
                  <a:cubicBezTo>
                    <a:pt x="0" y="78160"/>
                    <a:pt x="11207" y="51104"/>
                    <a:pt x="31155" y="31155"/>
                  </a:cubicBezTo>
                  <a:cubicBezTo>
                    <a:pt x="51104" y="11207"/>
                    <a:pt x="78160" y="0"/>
                    <a:pt x="106371" y="0"/>
                  </a:cubicBezTo>
                  <a:close/>
                </a:path>
              </a:pathLst>
            </a:custGeom>
            <a:solidFill>
              <a:srgbClr val="FFD944"/>
            </a:solidFill>
            <a:ln w="38100" cap="rnd">
              <a:solidFill>
                <a:srgbClr val="FFD944"/>
              </a:solidFill>
              <a:prstDash val="solid"/>
              <a:round/>
            </a:ln>
          </p:spPr>
        </p:sp>
        <p:sp>
          <p:nvSpPr>
            <p:cNvPr name="TextBox 11" id="11"/>
            <p:cNvSpPr txBox="true"/>
            <p:nvPr/>
          </p:nvSpPr>
          <p:spPr>
            <a:xfrm>
              <a:off x="0" y="-47625"/>
              <a:ext cx="1150139" cy="293280"/>
            </a:xfrm>
            <a:prstGeom prst="rect">
              <a:avLst/>
            </a:prstGeom>
          </p:spPr>
          <p:txBody>
            <a:bodyPr anchor="ctr" rtlCol="false" tIns="50800" lIns="50800" bIns="50800" rIns="50800"/>
            <a:lstStyle/>
            <a:p>
              <a:pPr algn="ctr">
                <a:lnSpc>
                  <a:spcPts val="3499"/>
                </a:lnSpc>
              </a:pPr>
              <a:r>
                <a:rPr lang="en-US" b="true" sz="2499">
                  <a:solidFill>
                    <a:srgbClr val="000000"/>
                  </a:solidFill>
                  <a:latin typeface="Lato Bold"/>
                  <a:ea typeface="Lato Bold"/>
                  <a:cs typeface="Lato Bold"/>
                  <a:sym typeface="Lato Bold"/>
                </a:rPr>
                <a:t>CloudControl</a:t>
              </a:r>
            </a:p>
          </p:txBody>
        </p:sp>
      </p:grpSp>
      <p:graphicFrame>
        <p:nvGraphicFramePr>
          <p:cNvPr name="Table 12" id="12"/>
          <p:cNvGraphicFramePr>
            <a:graphicFrameLocks noGrp="true"/>
          </p:cNvGraphicFramePr>
          <p:nvPr/>
        </p:nvGraphicFramePr>
        <p:xfrm>
          <a:off x="1150580" y="3357486"/>
          <a:ext cx="15986840" cy="6619337"/>
        </p:xfrm>
        <a:graphic>
          <a:graphicData uri="http://schemas.openxmlformats.org/drawingml/2006/table">
            <a:tbl>
              <a:tblPr/>
              <a:tblGrid>
                <a:gridCol w="2259883"/>
                <a:gridCol w="4599239"/>
                <a:gridCol w="4596075"/>
                <a:gridCol w="4531643"/>
              </a:tblGrid>
              <a:tr h="1107664">
                <a:tc>
                  <a:txBody>
                    <a:bodyPr anchor="t" rtlCol="false"/>
                    <a:lstStyle/>
                    <a:p>
                      <a:pPr algn="ctr">
                        <a:lnSpc>
                          <a:spcPts val="3499"/>
                        </a:lnSpc>
                        <a:defRPr/>
                      </a:pPr>
                      <a:r>
                        <a:rPr lang="en-US" sz="2499" b="true">
                          <a:solidFill>
                            <a:srgbClr val="000000"/>
                          </a:solidFill>
                          <a:latin typeface="Lato Bold"/>
                          <a:ea typeface="Lato Bold"/>
                          <a:cs typeface="Lato Bold"/>
                          <a:sym typeface="Lato Bold"/>
                        </a:rPr>
                        <a:t>Pricing</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E5E1DA"/>
                    </a:solidFill>
                  </a:tcPr>
                </a:tc>
                <a:tc>
                  <a:txBody>
                    <a:bodyPr anchor="t" rtlCol="false"/>
                    <a:lstStyle/>
                    <a:p>
                      <a:pPr algn="ctr">
                        <a:lnSpc>
                          <a:spcPts val="2940"/>
                        </a:lnSpc>
                        <a:defRPr/>
                      </a:pPr>
                      <a:r>
                        <a:rPr lang="en-US" sz="2100" b="true">
                          <a:solidFill>
                            <a:srgbClr val="E5E1DA"/>
                          </a:solidFill>
                          <a:latin typeface="Lato Bold"/>
                          <a:ea typeface="Lato Bold"/>
                          <a:cs typeface="Lato Bold"/>
                          <a:sym typeface="Lato Bold"/>
                        </a:rPr>
                        <a:t>$15/month/device</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c>
                  <a:txBody>
                    <a:bodyPr anchor="t" rtlCol="false"/>
                    <a:lstStyle/>
                    <a:p>
                      <a:pPr algn="ctr">
                        <a:lnSpc>
                          <a:spcPts val="2940"/>
                        </a:lnSpc>
                        <a:defRPr/>
                      </a:pPr>
                      <a:r>
                        <a:rPr lang="en-US" sz="2100" b="true">
                          <a:solidFill>
                            <a:srgbClr val="E5E1DA"/>
                          </a:solidFill>
                          <a:latin typeface="Lato Bold"/>
                          <a:ea typeface="Lato Bold"/>
                          <a:cs typeface="Lato Bold"/>
                          <a:sym typeface="Lato Bold"/>
                        </a:rPr>
                        <a:t>$25/month/device</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c>
                  <a:txBody>
                    <a:bodyPr anchor="t" rtlCol="false"/>
                    <a:lstStyle/>
                    <a:p>
                      <a:pPr algn="ctr">
                        <a:lnSpc>
                          <a:spcPts val="2940"/>
                        </a:lnSpc>
                        <a:defRPr/>
                      </a:pPr>
                      <a:r>
                        <a:rPr lang="en-US" sz="2100" b="true">
                          <a:solidFill>
                            <a:srgbClr val="E5E1DA"/>
                          </a:solidFill>
                          <a:latin typeface="Lato Bold"/>
                          <a:ea typeface="Lato Bold"/>
                          <a:cs typeface="Lato Bold"/>
                          <a:sym typeface="Lato Bold"/>
                        </a:rPr>
                        <a:t>$10/month/device</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r>
              <a:tr h="5511672">
                <a:tc>
                  <a:txBody>
                    <a:bodyPr anchor="t" rtlCol="false"/>
                    <a:lstStyle/>
                    <a:p>
                      <a:pPr algn="ctr">
                        <a:lnSpc>
                          <a:spcPts val="3499"/>
                        </a:lnSpc>
                        <a:defRPr/>
                      </a:pPr>
                      <a:r>
                        <a:rPr lang="en-US" sz="2499" b="true">
                          <a:solidFill>
                            <a:srgbClr val="000000"/>
                          </a:solidFill>
                          <a:latin typeface="Lato Bold"/>
                          <a:ea typeface="Lato Bold"/>
                          <a:cs typeface="Lato Bold"/>
                          <a:sym typeface="Lato Bold"/>
                        </a:rPr>
                        <a:t>Features</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E5E1DA"/>
                    </a:solidFill>
                  </a:tcPr>
                </a:tc>
                <a:tc>
                  <a:txBody>
                    <a:bodyPr anchor="t" rtlCol="false"/>
                    <a:lstStyle/>
                    <a:p>
                      <a:pPr algn="l" marL="453390" indent="-226695" lvl="1">
                        <a:lnSpc>
                          <a:spcPts val="2940"/>
                        </a:lnSpc>
                        <a:buFont typeface="Arial"/>
                        <a:buChar char="•"/>
                        <a:defRPr/>
                      </a:pPr>
                      <a:r>
                        <a:rPr lang="en-US" sz="2100">
                          <a:solidFill>
                            <a:srgbClr val="E5E1DA"/>
                          </a:solidFill>
                          <a:latin typeface="Lato"/>
                          <a:ea typeface="Lato"/>
                          <a:cs typeface="Lato"/>
                          <a:sym typeface="Lato"/>
                        </a:rPr>
                        <a:t>All features work independently of the primary network</a:t>
                      </a:r>
                      <a:endParaRPr lang="en-US" sz="1100"/>
                    </a:p>
                    <a:p>
                      <a:pPr algn="l" marL="453390" indent="-226695" lvl="1">
                        <a:lnSpc>
                          <a:spcPts val="2940"/>
                        </a:lnSpc>
                        <a:buFont typeface="Arial"/>
                        <a:buChar char="•"/>
                      </a:pPr>
                      <a:r>
                        <a:rPr lang="en-US" sz="2100">
                          <a:solidFill>
                            <a:srgbClr val="E5E1DA"/>
                          </a:solidFill>
                          <a:latin typeface="Lato"/>
                          <a:ea typeface="Lato"/>
                          <a:cs typeface="Lato"/>
                          <a:sym typeface="Lato"/>
                        </a:rPr>
                        <a:t>Alert on unexpected hardware/software failures</a:t>
                      </a:r>
                    </a:p>
                    <a:p>
                      <a:pPr algn="l" marL="453390" indent="-226695" lvl="1">
                        <a:lnSpc>
                          <a:spcPts val="2940"/>
                        </a:lnSpc>
                        <a:buFont typeface="Arial"/>
                        <a:buChar char="•"/>
                      </a:pPr>
                      <a:r>
                        <a:rPr lang="en-US" sz="2100">
                          <a:solidFill>
                            <a:srgbClr val="E5E1DA"/>
                          </a:solidFill>
                          <a:latin typeface="Lato"/>
                          <a:ea typeface="Lato"/>
                          <a:cs typeface="Lato"/>
                          <a:sym typeface="Lato"/>
                        </a:rPr>
                        <a:t>M</a:t>
                      </a:r>
                      <a:r>
                        <a:rPr lang="en-US" sz="2100">
                          <a:solidFill>
                            <a:srgbClr val="E5E1DA"/>
                          </a:solidFill>
                          <a:latin typeface="Lato"/>
                          <a:ea typeface="Lato"/>
                          <a:cs typeface="Lato"/>
                          <a:sym typeface="Lato"/>
                        </a:rPr>
                        <a:t>onitor and control over a single device or fleet</a:t>
                      </a:r>
                    </a:p>
                    <a:p>
                      <a:pPr algn="l" marL="453390" indent="-226695" lvl="1">
                        <a:lnSpc>
                          <a:spcPts val="2940"/>
                        </a:lnSpc>
                        <a:buFont typeface="Arial"/>
                        <a:buChar char="•"/>
                      </a:pPr>
                      <a:r>
                        <a:rPr lang="en-US" sz="2100">
                          <a:solidFill>
                            <a:srgbClr val="E5E1DA"/>
                          </a:solidFill>
                          <a:latin typeface="Lato"/>
                          <a:ea typeface="Lato"/>
                          <a:cs typeface="Lato"/>
                          <a:sym typeface="Lato"/>
                        </a:rPr>
                        <a:t>OS (re)installation and management</a:t>
                      </a:r>
                    </a:p>
                    <a:p>
                      <a:pPr algn="l" marL="453390" indent="-226695" lvl="1">
                        <a:lnSpc>
                          <a:spcPts val="2940"/>
                        </a:lnSpc>
                        <a:buFont typeface="Arial"/>
                        <a:buChar char="•"/>
                      </a:pPr>
                      <a:r>
                        <a:rPr lang="en-US" sz="2100">
                          <a:solidFill>
                            <a:srgbClr val="E5E1DA"/>
                          </a:solidFill>
                          <a:latin typeface="Lato"/>
                          <a:ea typeface="Lato"/>
                          <a:cs typeface="Lato"/>
                          <a:sym typeface="Lato"/>
                        </a:rPr>
                        <a:t>Snapshot and recovery</a:t>
                      </a:r>
                    </a:p>
                    <a:p>
                      <a:pPr algn="l" marL="453390" indent="-226695" lvl="1">
                        <a:lnSpc>
                          <a:spcPts val="2940"/>
                        </a:lnSpc>
                        <a:buFont typeface="Arial"/>
                        <a:buChar char="•"/>
                      </a:pPr>
                      <a:r>
                        <a:rPr lang="en-US" sz="2100">
                          <a:solidFill>
                            <a:srgbClr val="E5E1DA"/>
                          </a:solidFill>
                          <a:latin typeface="Lato"/>
                          <a:ea typeface="Lato"/>
                          <a:cs typeface="Lato"/>
                          <a:sym typeface="Lato"/>
                        </a:rPr>
                        <a:t>Third-party integration to BCMS, monitoring, observability tools</a:t>
                      </a:r>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c>
                  <a:txBody>
                    <a:bodyPr anchor="t" rtlCol="false"/>
                    <a:lstStyle/>
                    <a:p>
                      <a:pPr algn="l" marL="453390" indent="-226695" lvl="1">
                        <a:lnSpc>
                          <a:spcPts val="2940"/>
                        </a:lnSpc>
                        <a:buFont typeface="Arial"/>
                        <a:buChar char="•"/>
                        <a:defRPr/>
                      </a:pPr>
                      <a:r>
                        <a:rPr lang="en-US" sz="2100">
                          <a:solidFill>
                            <a:srgbClr val="E5E1DA"/>
                          </a:solidFill>
                          <a:latin typeface="Lato"/>
                          <a:ea typeface="Lato"/>
                          <a:cs typeface="Lato"/>
                          <a:sym typeface="Lato"/>
                        </a:rPr>
                        <a:t>All features from core</a:t>
                      </a:r>
                      <a:endParaRPr lang="en-US" sz="1100"/>
                    </a:p>
                    <a:p>
                      <a:pPr algn="l" marL="453390" indent="-226695" lvl="1">
                        <a:lnSpc>
                          <a:spcPts val="2940"/>
                        </a:lnSpc>
                        <a:buFont typeface="Arial"/>
                        <a:buChar char="•"/>
                      </a:pPr>
                      <a:r>
                        <a:rPr lang="en-US" sz="2100">
                          <a:solidFill>
                            <a:srgbClr val="E5E1DA"/>
                          </a:solidFill>
                          <a:latin typeface="Lato"/>
                          <a:ea typeface="Lato"/>
                          <a:cs typeface="Lato"/>
                          <a:sym typeface="Lato"/>
                        </a:rPr>
                        <a:t>Proactive detection and recovery</a:t>
                      </a:r>
                    </a:p>
                    <a:p>
                      <a:pPr algn="l" marL="453390" indent="-226695" lvl="1">
                        <a:lnSpc>
                          <a:spcPts val="2940"/>
                        </a:lnSpc>
                        <a:buFont typeface="Arial"/>
                        <a:buChar char="•"/>
                      </a:pPr>
                      <a:r>
                        <a:rPr lang="en-US" sz="2100">
                          <a:solidFill>
                            <a:srgbClr val="E5E1DA"/>
                          </a:solidFill>
                          <a:latin typeface="Lato"/>
                          <a:ea typeface="Lato"/>
                          <a:cs typeface="Lato"/>
                          <a:sym typeface="Lato"/>
                        </a:rPr>
                        <a:t>Cybersecurity protection (Anti-virus, XDR, SIEM)</a:t>
                      </a:r>
                    </a:p>
                    <a:p>
                      <a:pPr algn="l" marL="453390" indent="-226695" lvl="1">
                        <a:lnSpc>
                          <a:spcPts val="2940"/>
                        </a:lnSpc>
                        <a:buFont typeface="Arial"/>
                        <a:buChar char="•"/>
                      </a:pPr>
                      <a:r>
                        <a:rPr lang="en-US" sz="2100">
                          <a:solidFill>
                            <a:srgbClr val="E5E1DA"/>
                          </a:solidFill>
                          <a:latin typeface="Lato"/>
                          <a:ea typeface="Lato"/>
                          <a:cs typeface="Lato"/>
                          <a:sym typeface="Lato"/>
                        </a:rPr>
                        <a:t>Automated recovery from cyberattacks</a:t>
                      </a:r>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c>
                  <a:txBody>
                    <a:bodyPr anchor="t" rtlCol="false"/>
                    <a:lstStyle/>
                    <a:p>
                      <a:pPr algn="l" marL="453390" indent="-226695" lvl="1">
                        <a:lnSpc>
                          <a:spcPts val="2940"/>
                        </a:lnSpc>
                        <a:buFont typeface="Arial"/>
                        <a:buChar char="•"/>
                        <a:defRPr/>
                      </a:pPr>
                      <a:r>
                        <a:rPr lang="en-US" sz="2100">
                          <a:solidFill>
                            <a:srgbClr val="E5E1DA"/>
                          </a:solidFill>
                          <a:latin typeface="Lato"/>
                          <a:ea typeface="Lato"/>
                          <a:cs typeface="Lato"/>
                          <a:sym typeface="Lato"/>
                        </a:rPr>
                        <a:t>Use your hardware to build and manage your private cloud</a:t>
                      </a:r>
                      <a:endParaRPr lang="en-US" sz="1100"/>
                    </a:p>
                  </a:txBody>
                  <a:tcPr marL="190500" marR="190500" marT="190500" marB="190500" anchor="ctr">
                    <a:lnL cmpd="sng" algn="ctr" cap="flat" w="38100">
                      <a:solidFill>
                        <a:srgbClr val="E5E1DA"/>
                      </a:solidFill>
                      <a:prstDash val="solid"/>
                      <a:round/>
                      <a:headEnd type="none" w="med" len="med"/>
                      <a:tailEnd type="none" w="med" len="med"/>
                    </a:lnL>
                    <a:lnR cmpd="sng" algn="ctr" cap="flat" w="38100">
                      <a:solidFill>
                        <a:srgbClr val="E5E1DA"/>
                      </a:solidFill>
                      <a:prstDash val="solid"/>
                      <a:round/>
                      <a:headEnd type="none" w="med" len="med"/>
                      <a:tailEnd type="none" w="med" len="med"/>
                    </a:lnR>
                    <a:lnT cmpd="sng" algn="ctr" cap="flat" w="38100">
                      <a:solidFill>
                        <a:srgbClr val="E5E1DA"/>
                      </a:solidFill>
                      <a:prstDash val="solid"/>
                      <a:round/>
                      <a:headEnd type="none" w="med" len="med"/>
                      <a:tailEnd type="none" w="med" len="med"/>
                    </a:lnT>
                    <a:lnB cmpd="sng" algn="ctr" cap="flat" w="38100">
                      <a:solidFill>
                        <a:srgbClr val="E5E1DA"/>
                      </a:solidFill>
                      <a:prstDash val="solid"/>
                      <a:round/>
                      <a:headEnd type="none" w="med" len="med"/>
                      <a:tailEnd type="none" w="med" len="med"/>
                    </a:lnB>
                    <a:solidFill>
                      <a:srgbClr val="000000"/>
                    </a:solidFill>
                  </a:tcPr>
                </a:tc>
              </a:tr>
            </a:tbl>
          </a:graphicData>
        </a:graphic>
      </p:graphicFrame>
      <p:sp>
        <p:nvSpPr>
          <p:cNvPr name="TextBox 13" id="13"/>
          <p:cNvSpPr txBox="true"/>
          <p:nvPr/>
        </p:nvSpPr>
        <p:spPr>
          <a:xfrm rot="0">
            <a:off x="5400175" y="649287"/>
            <a:ext cx="7487649"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BUSINESS MODEL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DAGU7T9oj7Y</dc:identifier>
  <dcterms:modified xsi:type="dcterms:W3CDTF">2011-08-01T06:04:30Z</dcterms:modified>
  <cp:revision>1</cp:revision>
  <dc:title>ResQ Cloud</dc:title>
</cp:coreProperties>
</file>

<file path=docProps/thumbnail.jpeg>
</file>